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wmv" ContentType="video/x-ms-wm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15.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6">
  <p:sldMasterIdLst>
    <p:sldMasterId id="2147484002" r:id="rId2"/>
  </p:sldMasterIdLst>
  <p:notesMasterIdLst>
    <p:notesMasterId r:id="rId42"/>
  </p:notesMasterIdLst>
  <p:handoutMasterIdLst>
    <p:handoutMasterId r:id="rId43"/>
  </p:handoutMasterIdLst>
  <p:sldIdLst>
    <p:sldId id="511" r:id="rId3"/>
    <p:sldId id="506" r:id="rId4"/>
    <p:sldId id="490" r:id="rId5"/>
    <p:sldId id="507" r:id="rId6"/>
    <p:sldId id="492" r:id="rId7"/>
    <p:sldId id="493" r:id="rId8"/>
    <p:sldId id="533" r:id="rId9"/>
    <p:sldId id="495" r:id="rId10"/>
    <p:sldId id="496" r:id="rId11"/>
    <p:sldId id="530" r:id="rId12"/>
    <p:sldId id="501" r:id="rId13"/>
    <p:sldId id="508" r:id="rId14"/>
    <p:sldId id="483" r:id="rId15"/>
    <p:sldId id="484" r:id="rId16"/>
    <p:sldId id="486" r:id="rId17"/>
    <p:sldId id="487" r:id="rId18"/>
    <p:sldId id="509" r:id="rId19"/>
    <p:sldId id="363" r:id="rId20"/>
    <p:sldId id="364" r:id="rId21"/>
    <p:sldId id="446" r:id="rId22"/>
    <p:sldId id="447" r:id="rId23"/>
    <p:sldId id="453" r:id="rId24"/>
    <p:sldId id="454" r:id="rId25"/>
    <p:sldId id="365" r:id="rId26"/>
    <p:sldId id="366" r:id="rId27"/>
    <p:sldId id="532" r:id="rId28"/>
    <p:sldId id="390" r:id="rId29"/>
    <p:sldId id="391" r:id="rId30"/>
    <p:sldId id="393" r:id="rId31"/>
    <p:sldId id="520" r:id="rId32"/>
    <p:sldId id="403" r:id="rId33"/>
    <p:sldId id="521" r:id="rId34"/>
    <p:sldId id="523" r:id="rId35"/>
    <p:sldId id="524" r:id="rId36"/>
    <p:sldId id="525" r:id="rId37"/>
    <p:sldId id="526" r:id="rId38"/>
    <p:sldId id="421" r:id="rId39"/>
    <p:sldId id="422" r:id="rId40"/>
    <p:sldId id="531" r:id="rId41"/>
  </p:sldIdLst>
  <p:sldSz cx="9144000" cy="6858000" type="screen4x3"/>
  <p:notesSz cx="6858000" cy="9144000"/>
  <p:defaultTextStyle>
    <a:defPPr>
      <a:defRPr lang="da-DK"/>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99"/>
    <a:srgbClr val="FFFFCC"/>
    <a:srgbClr val="003296"/>
    <a:srgbClr val="61E189"/>
    <a:srgbClr val="FF66CC"/>
    <a:srgbClr val="33CC33"/>
    <a:srgbClr val="F50736"/>
    <a:srgbClr val="CE22C2"/>
    <a:srgbClr val="FF99FF"/>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6" autoAdjust="0"/>
    <p:restoredTop sz="91623" autoAdjust="0"/>
  </p:normalViewPr>
  <p:slideViewPr>
    <p:cSldViewPr snapToGrid="0">
      <p:cViewPr>
        <p:scale>
          <a:sx n="70" d="100"/>
          <a:sy n="70" d="100"/>
        </p:scale>
        <p:origin x="-1362" y="-60"/>
      </p:cViewPr>
      <p:guideLst>
        <p:guide orient="horz" pos="4319"/>
        <p:guide pos="554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0"/>
    </p:cViewPr>
  </p:sorterViewPr>
  <p:notesViewPr>
    <p:cSldViewPr snapToGrid="0">
      <p:cViewPr varScale="1">
        <p:scale>
          <a:sx n="57" d="100"/>
          <a:sy n="57" d="100"/>
        </p:scale>
        <p:origin x="-2862"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5.bin"/></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embeddings/oleObject6.bin"/></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embeddings/oleObject7.bin"/><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embeddings/oleObject8.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1"/>
    </mc:Choice>
    <mc:Fallback>
      <c:style val="21"/>
    </mc:Fallback>
  </mc:AlternateContent>
  <c:chart>
    <c:autoTitleDeleted val="1"/>
    <c:plotArea>
      <c:layout>
        <c:manualLayout>
          <c:layoutTarget val="inner"/>
          <c:xMode val="edge"/>
          <c:yMode val="edge"/>
          <c:x val="0.24706398363144835"/>
          <c:y val="0.13084543538744611"/>
          <c:w val="0.65612295539081011"/>
          <c:h val="0.76022925783435213"/>
        </c:manualLayout>
      </c:layout>
      <c:barChart>
        <c:barDir val="bar"/>
        <c:grouping val="clustered"/>
        <c:varyColors val="0"/>
        <c:ser>
          <c:idx val="0"/>
          <c:order val="0"/>
          <c:tx>
            <c:strRef>
              <c:f>'[Excel dijagrami.xlsx]Sheet1'!$J$13</c:f>
              <c:strCache>
                <c:ptCount val="1"/>
                <c:pt idx="0">
                  <c:v>Percentage of learners</c:v>
                </c:pt>
              </c:strCache>
            </c:strRef>
          </c:tx>
          <c:invertIfNegative val="0"/>
          <c:dPt>
            <c:idx val="0"/>
            <c:invertIfNegative val="0"/>
            <c:bubble3D val="0"/>
          </c:dPt>
          <c:dPt>
            <c:idx val="1"/>
            <c:invertIfNegative val="0"/>
            <c:bubble3D val="0"/>
          </c:dPt>
          <c:dPt>
            <c:idx val="2"/>
            <c:invertIfNegative val="1"/>
            <c:bubble3D val="0"/>
          </c:dPt>
          <c:dLbls>
            <c:showLegendKey val="0"/>
            <c:showVal val="1"/>
            <c:showCatName val="0"/>
            <c:showSerName val="0"/>
            <c:showPercent val="0"/>
            <c:showBubbleSize val="0"/>
            <c:showLeaderLines val="0"/>
          </c:dLbls>
          <c:cat>
            <c:multiLvlStrRef>
              <c:f>'[Excel dijagrami.xlsx]Sheet1'!$K$11:$M$12</c:f>
              <c:multiLvlStrCache>
                <c:ptCount val="3"/>
                <c:lvl>
                  <c:pt idx="0">
                    <c:v>&lt;10 Los</c:v>
                  </c:pt>
                  <c:pt idx="1">
                    <c:v>10-50 Los</c:v>
                  </c:pt>
                  <c:pt idx="2">
                    <c:v>50-72 LOs</c:v>
                  </c:pt>
                </c:lvl>
                <c:lvl>
                  <c:pt idx="0">
                    <c:v>Number of LOs</c:v>
                  </c:pt>
                </c:lvl>
              </c:multiLvlStrCache>
            </c:multiLvlStrRef>
          </c:cat>
          <c:val>
            <c:numRef>
              <c:f>'[Excel dijagrami.xlsx]Sheet1'!$K$13:$M$13</c:f>
              <c:numCache>
                <c:formatCode>0%</c:formatCode>
                <c:ptCount val="3"/>
                <c:pt idx="0">
                  <c:v>0.12</c:v>
                </c:pt>
                <c:pt idx="1">
                  <c:v>0.23</c:v>
                </c:pt>
                <c:pt idx="2">
                  <c:v>0.65</c:v>
                </c:pt>
              </c:numCache>
            </c:numRef>
          </c:val>
        </c:ser>
        <c:dLbls>
          <c:showLegendKey val="0"/>
          <c:showVal val="0"/>
          <c:showCatName val="0"/>
          <c:showSerName val="0"/>
          <c:showPercent val="0"/>
          <c:showBubbleSize val="0"/>
        </c:dLbls>
        <c:gapWidth val="150"/>
        <c:axId val="33640960"/>
        <c:axId val="133526592"/>
      </c:barChart>
      <c:catAx>
        <c:axId val="33640960"/>
        <c:scaling>
          <c:orientation val="minMax"/>
        </c:scaling>
        <c:delete val="0"/>
        <c:axPos val="l"/>
        <c:majorTickMark val="out"/>
        <c:minorTickMark val="none"/>
        <c:tickLblPos val="nextTo"/>
        <c:crossAx val="133526592"/>
        <c:crosses val="autoZero"/>
        <c:auto val="1"/>
        <c:lblAlgn val="ctr"/>
        <c:lblOffset val="100"/>
        <c:noMultiLvlLbl val="0"/>
      </c:catAx>
      <c:valAx>
        <c:axId val="133526592"/>
        <c:scaling>
          <c:orientation val="minMax"/>
        </c:scaling>
        <c:delete val="0"/>
        <c:axPos val="b"/>
        <c:majorGridlines/>
        <c:numFmt formatCode="0%" sourceLinked="1"/>
        <c:majorTickMark val="out"/>
        <c:minorTickMark val="none"/>
        <c:tickLblPos val="nextTo"/>
        <c:crossAx val="33640960"/>
        <c:crosses val="autoZero"/>
        <c:crossBetween val="between"/>
      </c:valAx>
      <c:spPr>
        <a:solidFill>
          <a:srgbClr val="FFFFCC"/>
        </a:solidFill>
        <a:ln>
          <a:solidFill>
            <a:schemeClr val="accent2">
              <a:lumMod val="75000"/>
            </a:schemeClr>
          </a:solidFill>
        </a:ln>
      </c:spPr>
    </c:plotArea>
    <c:plotVisOnly val="1"/>
    <c:dispBlanksAs val="gap"/>
    <c:showDLblsOverMax val="0"/>
  </c:chart>
  <c:spPr>
    <a:gradFill>
      <a:gsLst>
        <a:gs pos="0">
          <a:srgbClr val="002060"/>
        </a:gs>
        <a:gs pos="50000">
          <a:schemeClr val="bg2"/>
        </a:gs>
        <a:gs pos="100000">
          <a:schemeClr val="bg1"/>
        </a:gs>
      </a:gsLst>
      <a:lin ang="5400000" scaled="0"/>
    </a:gradFill>
    <a:ln>
      <a:solidFill>
        <a:srgbClr val="003296"/>
      </a:solidFill>
    </a:ln>
  </c:spPr>
  <c:txPr>
    <a:bodyPr/>
    <a:lstStyle/>
    <a:p>
      <a:pPr>
        <a:defRPr sz="10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1"/>
    </mc:Choice>
    <mc:Fallback>
      <c:style val="21"/>
    </mc:Fallback>
  </mc:AlternateContent>
  <c:chart>
    <c:autoTitleDeleted val="1"/>
    <c:plotArea>
      <c:layout>
        <c:manualLayout>
          <c:layoutTarget val="inner"/>
          <c:xMode val="edge"/>
          <c:yMode val="edge"/>
          <c:x val="0.21162355913629352"/>
          <c:y val="0.12775683566786183"/>
          <c:w val="0.65612295539081011"/>
          <c:h val="0.76022925783435213"/>
        </c:manualLayout>
      </c:layout>
      <c:barChart>
        <c:barDir val="bar"/>
        <c:grouping val="clustered"/>
        <c:varyColors val="0"/>
        <c:ser>
          <c:idx val="0"/>
          <c:order val="0"/>
          <c:invertIfNegative val="0"/>
          <c:dPt>
            <c:idx val="0"/>
            <c:invertIfNegative val="0"/>
            <c:bubble3D val="0"/>
          </c:dPt>
          <c:dPt>
            <c:idx val="1"/>
            <c:invertIfNegative val="0"/>
            <c:bubble3D val="0"/>
          </c:dPt>
          <c:dPt>
            <c:idx val="2"/>
            <c:invertIfNegative val="0"/>
            <c:bubble3D val="0"/>
          </c:dPt>
          <c:dLbls>
            <c:txPr>
              <a:bodyPr/>
              <a:lstStyle/>
              <a:p>
                <a:pPr>
                  <a:defRPr sz="1050"/>
                </a:pPr>
                <a:endParaRPr lang="en-US"/>
              </a:p>
            </c:txPr>
            <c:showLegendKey val="0"/>
            <c:showVal val="1"/>
            <c:showCatName val="0"/>
            <c:showSerName val="0"/>
            <c:showPercent val="0"/>
            <c:showBubbleSize val="0"/>
            <c:showLeaderLines val="0"/>
          </c:dLbls>
          <c:cat>
            <c:multiLvlStrRef>
              <c:f>'[Excel dijagrami.xlsx]Sheet1'!$L$22:$N$23</c:f>
              <c:multiLvlStrCache>
                <c:ptCount val="3"/>
                <c:lvl>
                  <c:pt idx="0">
                    <c:v>&lt;20</c:v>
                  </c:pt>
                  <c:pt idx="1">
                    <c:v>20-35</c:v>
                  </c:pt>
                  <c:pt idx="2">
                    <c:v>35-65</c:v>
                  </c:pt>
                </c:lvl>
                <c:lvl>
                  <c:pt idx="0">
                    <c:v>Number of tags</c:v>
                  </c:pt>
                </c:lvl>
              </c:multiLvlStrCache>
            </c:multiLvlStrRef>
          </c:cat>
          <c:val>
            <c:numRef>
              <c:f>'[Excel dijagrami.xlsx]Sheet1'!$L$24:$N$24</c:f>
              <c:numCache>
                <c:formatCode>0%</c:formatCode>
                <c:ptCount val="3"/>
                <c:pt idx="0">
                  <c:v>0.21</c:v>
                </c:pt>
                <c:pt idx="1">
                  <c:v>0.71</c:v>
                </c:pt>
                <c:pt idx="2">
                  <c:v>0.08</c:v>
                </c:pt>
              </c:numCache>
            </c:numRef>
          </c:val>
        </c:ser>
        <c:dLbls>
          <c:showLegendKey val="0"/>
          <c:showVal val="0"/>
          <c:showCatName val="0"/>
          <c:showSerName val="0"/>
          <c:showPercent val="0"/>
          <c:showBubbleSize val="0"/>
        </c:dLbls>
        <c:gapWidth val="150"/>
        <c:axId val="33641472"/>
        <c:axId val="133528320"/>
      </c:barChart>
      <c:catAx>
        <c:axId val="33641472"/>
        <c:scaling>
          <c:orientation val="minMax"/>
        </c:scaling>
        <c:delete val="0"/>
        <c:axPos val="l"/>
        <c:majorTickMark val="out"/>
        <c:minorTickMark val="none"/>
        <c:tickLblPos val="nextTo"/>
        <c:txPr>
          <a:bodyPr/>
          <a:lstStyle/>
          <a:p>
            <a:pPr>
              <a:defRPr sz="1050"/>
            </a:pPr>
            <a:endParaRPr lang="en-US"/>
          </a:p>
        </c:txPr>
        <c:crossAx val="133528320"/>
        <c:crosses val="autoZero"/>
        <c:auto val="1"/>
        <c:lblAlgn val="ctr"/>
        <c:lblOffset val="100"/>
        <c:noMultiLvlLbl val="0"/>
      </c:catAx>
      <c:valAx>
        <c:axId val="133528320"/>
        <c:scaling>
          <c:orientation val="minMax"/>
        </c:scaling>
        <c:delete val="0"/>
        <c:axPos val="b"/>
        <c:majorGridlines/>
        <c:numFmt formatCode="0%" sourceLinked="1"/>
        <c:majorTickMark val="out"/>
        <c:minorTickMark val="none"/>
        <c:tickLblPos val="nextTo"/>
        <c:crossAx val="33641472"/>
        <c:crosses val="autoZero"/>
        <c:crossBetween val="between"/>
      </c:valAx>
      <c:spPr>
        <a:solidFill>
          <a:srgbClr val="FFFFCC"/>
        </a:solidFill>
        <a:ln>
          <a:solidFill>
            <a:schemeClr val="accent2">
              <a:lumMod val="75000"/>
            </a:schemeClr>
          </a:solidFill>
        </a:ln>
      </c:spPr>
    </c:plotArea>
    <c:plotVisOnly val="1"/>
    <c:dispBlanksAs val="gap"/>
    <c:showDLblsOverMax val="0"/>
  </c:chart>
  <c:spPr>
    <a:gradFill>
      <a:gsLst>
        <a:gs pos="0">
          <a:srgbClr val="002060"/>
        </a:gs>
        <a:gs pos="50000">
          <a:schemeClr val="bg2"/>
        </a:gs>
        <a:gs pos="100000">
          <a:schemeClr val="bg1"/>
        </a:gs>
      </a:gsLst>
      <a:lin ang="5400000" scaled="0"/>
    </a:gradFill>
    <a:ln>
      <a:solidFill>
        <a:schemeClr val="accent2"/>
      </a:solidFill>
    </a:ln>
  </c:spPr>
  <c:txPr>
    <a:bodyPr/>
    <a:lstStyle/>
    <a:p>
      <a:pPr>
        <a:defRPr sz="11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125400991542722"/>
          <c:y val="0.10124448482618943"/>
          <c:w val="0.59670946387480572"/>
          <c:h val="0.75991856995716989"/>
        </c:manualLayout>
      </c:layout>
      <c:lineChart>
        <c:grouping val="standard"/>
        <c:varyColors val="0"/>
        <c:ser>
          <c:idx val="0"/>
          <c:order val="0"/>
          <c:tx>
            <c:strRef>
              <c:f>'[Comparison of algorithms.xlsx]Tabele'!$C$27</c:f>
              <c:strCache>
                <c:ptCount val="1"/>
                <c:pt idx="0">
                  <c:v>Most Popular</c:v>
                </c:pt>
              </c:strCache>
            </c:strRef>
          </c:tx>
          <c:spPr>
            <a:ln w="12700"/>
          </c:spPr>
          <c:val>
            <c:numRef>
              <c:f>'[Comparison of algorithms.xlsx]Tabele'!$C$28:$C$36</c:f>
              <c:numCache>
                <c:formatCode>General</c:formatCode>
                <c:ptCount val="9"/>
                <c:pt idx="1">
                  <c:v>0.19</c:v>
                </c:pt>
                <c:pt idx="2">
                  <c:v>0.17</c:v>
                </c:pt>
                <c:pt idx="3">
                  <c:v>0.14000000000000001</c:v>
                </c:pt>
                <c:pt idx="4">
                  <c:v>0.13</c:v>
                </c:pt>
              </c:numCache>
            </c:numRef>
          </c:val>
          <c:smooth val="0"/>
        </c:ser>
        <c:ser>
          <c:idx val="1"/>
          <c:order val="1"/>
          <c:tx>
            <c:strRef>
              <c:f>'[Comparison of algorithms.xlsx]Tabele'!$D$27</c:f>
              <c:strCache>
                <c:ptCount val="1"/>
                <c:pt idx="0">
                  <c:v>Adapted PageRank</c:v>
                </c:pt>
              </c:strCache>
            </c:strRef>
          </c:tx>
          <c:spPr>
            <a:ln w="12700"/>
          </c:spPr>
          <c:marker>
            <c:symbol val="square"/>
            <c:size val="4"/>
            <c:spPr>
              <a:ln w="3175"/>
            </c:spPr>
          </c:marker>
          <c:val>
            <c:numRef>
              <c:f>'[Comparison of algorithms.xlsx]Tabele'!$D$28:$D$36</c:f>
              <c:numCache>
                <c:formatCode>General</c:formatCode>
                <c:ptCount val="9"/>
                <c:pt idx="1">
                  <c:v>0.28000000000000003</c:v>
                </c:pt>
                <c:pt idx="2">
                  <c:v>0.25</c:v>
                </c:pt>
                <c:pt idx="3">
                  <c:v>0.21</c:v>
                </c:pt>
                <c:pt idx="4">
                  <c:v>0.18</c:v>
                </c:pt>
                <c:pt idx="5">
                  <c:v>0.16</c:v>
                </c:pt>
                <c:pt idx="6">
                  <c:v>0.14000000000000001</c:v>
                </c:pt>
                <c:pt idx="7">
                  <c:v>0.12</c:v>
                </c:pt>
              </c:numCache>
            </c:numRef>
          </c:val>
          <c:smooth val="0"/>
        </c:ser>
        <c:ser>
          <c:idx val="2"/>
          <c:order val="2"/>
          <c:tx>
            <c:strRef>
              <c:f>'[Comparison of algorithms.xlsx]Tabele'!$E$27</c:f>
              <c:strCache>
                <c:ptCount val="1"/>
                <c:pt idx="0">
                  <c:v>CF based on Tags</c:v>
                </c:pt>
              </c:strCache>
            </c:strRef>
          </c:tx>
          <c:spPr>
            <a:ln w="12700"/>
          </c:spPr>
          <c:marker>
            <c:symbol val="triangle"/>
            <c:size val="4"/>
          </c:marker>
          <c:val>
            <c:numRef>
              <c:f>'[Comparison of algorithms.xlsx]Tabele'!$E$28:$E$36</c:f>
              <c:numCache>
                <c:formatCode>General</c:formatCode>
                <c:ptCount val="9"/>
                <c:pt idx="1">
                  <c:v>0.31</c:v>
                </c:pt>
                <c:pt idx="2">
                  <c:v>0.27</c:v>
                </c:pt>
                <c:pt idx="3">
                  <c:v>0.23</c:v>
                </c:pt>
                <c:pt idx="4">
                  <c:v>0.21</c:v>
                </c:pt>
                <c:pt idx="5">
                  <c:v>0.19</c:v>
                </c:pt>
                <c:pt idx="6">
                  <c:v>0.17</c:v>
                </c:pt>
                <c:pt idx="7">
                  <c:v>0.15</c:v>
                </c:pt>
                <c:pt idx="8">
                  <c:v>0.14000000000000001</c:v>
                </c:pt>
              </c:numCache>
            </c:numRef>
          </c:val>
          <c:smooth val="0"/>
        </c:ser>
        <c:ser>
          <c:idx val="3"/>
          <c:order val="3"/>
          <c:tx>
            <c:strRef>
              <c:f>'[Comparison of algorithms.xlsx]Tabele'!$F$27</c:f>
              <c:strCache>
                <c:ptCount val="1"/>
                <c:pt idx="0">
                  <c:v>HOSVD</c:v>
                </c:pt>
              </c:strCache>
            </c:strRef>
          </c:tx>
          <c:spPr>
            <a:ln w="12700"/>
          </c:spPr>
          <c:marker>
            <c:symbol val="x"/>
            <c:size val="4"/>
            <c:spPr>
              <a:ln w="3175"/>
            </c:spPr>
          </c:marker>
          <c:val>
            <c:numRef>
              <c:f>'[Comparison of algorithms.xlsx]Tabele'!$F$28:$F$36</c:f>
              <c:numCache>
                <c:formatCode>General</c:formatCode>
                <c:ptCount val="9"/>
                <c:pt idx="1">
                  <c:v>0.33</c:v>
                </c:pt>
                <c:pt idx="2">
                  <c:v>0.31</c:v>
                </c:pt>
                <c:pt idx="3">
                  <c:v>0.3</c:v>
                </c:pt>
                <c:pt idx="4">
                  <c:v>0.27</c:v>
                </c:pt>
                <c:pt idx="5">
                  <c:v>0.25</c:v>
                </c:pt>
                <c:pt idx="6">
                  <c:v>0.22</c:v>
                </c:pt>
                <c:pt idx="7">
                  <c:v>0.2</c:v>
                </c:pt>
                <c:pt idx="8">
                  <c:v>0.18</c:v>
                </c:pt>
              </c:numCache>
            </c:numRef>
          </c:val>
          <c:smooth val="0"/>
        </c:ser>
        <c:ser>
          <c:idx val="4"/>
          <c:order val="4"/>
          <c:tx>
            <c:strRef>
              <c:f>'[Comparison of algorithms.xlsx]Tabele'!$G$27</c:f>
              <c:strCache>
                <c:ptCount val="1"/>
                <c:pt idx="0">
                  <c:v>FolkRank</c:v>
                </c:pt>
              </c:strCache>
            </c:strRef>
          </c:tx>
          <c:spPr>
            <a:ln w="12700"/>
          </c:spPr>
          <c:val>
            <c:numRef>
              <c:f>'[Comparison of algorithms.xlsx]Tabele'!$G$28:$G$36</c:f>
              <c:numCache>
                <c:formatCode>General</c:formatCode>
                <c:ptCount val="9"/>
                <c:pt idx="1">
                  <c:v>0.49</c:v>
                </c:pt>
                <c:pt idx="2">
                  <c:v>0.46</c:v>
                </c:pt>
                <c:pt idx="3">
                  <c:v>0.4</c:v>
                </c:pt>
                <c:pt idx="4">
                  <c:v>0.36</c:v>
                </c:pt>
                <c:pt idx="5">
                  <c:v>0.32</c:v>
                </c:pt>
                <c:pt idx="6">
                  <c:v>0.3</c:v>
                </c:pt>
                <c:pt idx="7">
                  <c:v>0.26</c:v>
                </c:pt>
                <c:pt idx="8">
                  <c:v>0.23</c:v>
                </c:pt>
              </c:numCache>
            </c:numRef>
          </c:val>
          <c:smooth val="0"/>
        </c:ser>
        <c:ser>
          <c:idx val="5"/>
          <c:order val="5"/>
          <c:tx>
            <c:strRef>
              <c:f>'[Comparison of algorithms.xlsx]Tabele'!$H$27</c:f>
              <c:strCache>
                <c:ptCount val="1"/>
                <c:pt idx="0">
                  <c:v>RTF 16</c:v>
                </c:pt>
              </c:strCache>
            </c:strRef>
          </c:tx>
          <c:spPr>
            <a:ln w="12700"/>
          </c:spPr>
          <c:marker>
            <c:symbol val="plus"/>
            <c:size val="4"/>
          </c:marker>
          <c:val>
            <c:numRef>
              <c:f>'[Comparison of algorithms.xlsx]Tabele'!$H$28:$H$36</c:f>
              <c:numCache>
                <c:formatCode>General</c:formatCode>
                <c:ptCount val="9"/>
                <c:pt idx="2">
                  <c:v>0.51</c:v>
                </c:pt>
                <c:pt idx="3">
                  <c:v>0.46</c:v>
                </c:pt>
                <c:pt idx="4">
                  <c:v>0.41</c:v>
                </c:pt>
                <c:pt idx="5">
                  <c:v>0.35</c:v>
                </c:pt>
                <c:pt idx="6">
                  <c:v>0.31</c:v>
                </c:pt>
                <c:pt idx="7">
                  <c:v>0.26</c:v>
                </c:pt>
                <c:pt idx="8">
                  <c:v>0.21</c:v>
                </c:pt>
              </c:numCache>
            </c:numRef>
          </c:val>
          <c:smooth val="0"/>
        </c:ser>
        <c:ser>
          <c:idx val="6"/>
          <c:order val="6"/>
          <c:tx>
            <c:strRef>
              <c:f>'[Comparison of algorithms.xlsx]Tabele'!$I$27</c:f>
              <c:strCache>
                <c:ptCount val="1"/>
                <c:pt idx="0">
                  <c:v>RTF 32</c:v>
                </c:pt>
              </c:strCache>
            </c:strRef>
          </c:tx>
          <c:spPr>
            <a:ln w="12700"/>
          </c:spPr>
          <c:marker>
            <c:symbol val="circle"/>
            <c:size val="4"/>
          </c:marker>
          <c:val>
            <c:numRef>
              <c:f>'[Comparison of algorithms.xlsx]Tabele'!$I$28:$I$36</c:f>
              <c:numCache>
                <c:formatCode>General</c:formatCode>
                <c:ptCount val="9"/>
                <c:pt idx="2">
                  <c:v>0.54</c:v>
                </c:pt>
                <c:pt idx="3">
                  <c:v>0.49</c:v>
                </c:pt>
                <c:pt idx="4">
                  <c:v>0.44</c:v>
                </c:pt>
                <c:pt idx="5">
                  <c:v>0.39</c:v>
                </c:pt>
                <c:pt idx="6">
                  <c:v>0.35</c:v>
                </c:pt>
                <c:pt idx="7">
                  <c:v>0.3</c:v>
                </c:pt>
                <c:pt idx="8">
                  <c:v>0.25</c:v>
                </c:pt>
              </c:numCache>
            </c:numRef>
          </c:val>
          <c:smooth val="0"/>
        </c:ser>
        <c:ser>
          <c:idx val="7"/>
          <c:order val="7"/>
          <c:tx>
            <c:strRef>
              <c:f>'[Comparison of algorithms.xlsx]Tabele'!$J$27</c:f>
              <c:strCache>
                <c:ptCount val="1"/>
                <c:pt idx="0">
                  <c:v>RTF 8</c:v>
                </c:pt>
              </c:strCache>
            </c:strRef>
          </c:tx>
          <c:spPr>
            <a:ln w="12700"/>
          </c:spPr>
          <c:val>
            <c:numRef>
              <c:f>'[Comparison of algorithms.xlsx]Tabele'!$J$28:$J$36</c:f>
              <c:numCache>
                <c:formatCode>General</c:formatCode>
                <c:ptCount val="9"/>
                <c:pt idx="1">
                  <c:v>0.4</c:v>
                </c:pt>
                <c:pt idx="2">
                  <c:v>0.38</c:v>
                </c:pt>
                <c:pt idx="3">
                  <c:v>0.37</c:v>
                </c:pt>
                <c:pt idx="4">
                  <c:v>0.34</c:v>
                </c:pt>
                <c:pt idx="5">
                  <c:v>0.3</c:v>
                </c:pt>
                <c:pt idx="6">
                  <c:v>0.28000000000000003</c:v>
                </c:pt>
                <c:pt idx="7">
                  <c:v>0.22</c:v>
                </c:pt>
                <c:pt idx="8">
                  <c:v>0.2</c:v>
                </c:pt>
              </c:numCache>
            </c:numRef>
          </c:val>
          <c:smooth val="0"/>
        </c:ser>
        <c:dLbls>
          <c:showLegendKey val="0"/>
          <c:showVal val="0"/>
          <c:showCatName val="0"/>
          <c:showSerName val="0"/>
          <c:showPercent val="0"/>
          <c:showBubbleSize val="0"/>
        </c:dLbls>
        <c:marker val="1"/>
        <c:smooth val="0"/>
        <c:axId val="139811840"/>
        <c:axId val="145828096"/>
      </c:lineChart>
      <c:catAx>
        <c:axId val="139811840"/>
        <c:scaling>
          <c:orientation val="minMax"/>
        </c:scaling>
        <c:delete val="0"/>
        <c:axPos val="b"/>
        <c:numFmt formatCode="General" sourceLinked="0"/>
        <c:majorTickMark val="out"/>
        <c:minorTickMark val="none"/>
        <c:tickLblPos val="nextTo"/>
        <c:crossAx val="145828096"/>
        <c:crosses val="autoZero"/>
        <c:auto val="1"/>
        <c:lblAlgn val="ctr"/>
        <c:lblOffset val="100"/>
        <c:tickLblSkip val="1"/>
        <c:noMultiLvlLbl val="0"/>
      </c:catAx>
      <c:valAx>
        <c:axId val="145828096"/>
        <c:scaling>
          <c:orientation val="minMax"/>
          <c:max val="0.60000000000000009"/>
        </c:scaling>
        <c:delete val="0"/>
        <c:axPos val="l"/>
        <c:majorGridlines/>
        <c:numFmt formatCode="General" sourceLinked="1"/>
        <c:majorTickMark val="out"/>
        <c:minorTickMark val="none"/>
        <c:tickLblPos val="nextTo"/>
        <c:crossAx val="139811840"/>
        <c:crosses val="autoZero"/>
        <c:crossBetween val="between"/>
      </c:valAx>
      <c:spPr>
        <a:solidFill>
          <a:srgbClr val="FFFFFF"/>
        </a:solidFill>
        <a:ln>
          <a:solidFill>
            <a:srgbClr val="AC8EB8">
              <a:lumMod val="40000"/>
              <a:lumOff val="60000"/>
            </a:srgbClr>
          </a:solidFill>
        </a:ln>
        <a:effectLst>
          <a:glow rad="63500">
            <a:schemeClr val="tx2">
              <a:lumMod val="40000"/>
              <a:lumOff val="60000"/>
              <a:alpha val="40000"/>
            </a:schemeClr>
          </a:glow>
        </a:effectLst>
      </c:spPr>
    </c:plotArea>
    <c:legend>
      <c:legendPos val="r"/>
      <c:layout>
        <c:manualLayout>
          <c:xMode val="edge"/>
          <c:yMode val="edge"/>
          <c:x val="0.76271793990391312"/>
          <c:y val="8.7457601129313903E-2"/>
          <c:w val="0.22816134000896904"/>
          <c:h val="0.75813165532387239"/>
        </c:manualLayout>
      </c:layout>
      <c:overlay val="0"/>
      <c:spPr>
        <a:solidFill>
          <a:srgbClr val="FFFFFF"/>
        </a:solidFill>
        <a:ln>
          <a:solidFill>
            <a:srgbClr val="AC8EB8">
              <a:lumMod val="40000"/>
              <a:lumOff val="60000"/>
            </a:srgbClr>
          </a:solidFill>
        </a:ln>
      </c:spPr>
    </c:legend>
    <c:plotVisOnly val="1"/>
    <c:dispBlanksAs val="gap"/>
    <c:showDLblsOverMax val="0"/>
  </c:chart>
  <c:spPr>
    <a:gradFill flip="none" rotWithShape="1">
      <a:gsLst>
        <a:gs pos="0">
          <a:srgbClr val="790082">
            <a:lumMod val="75000"/>
          </a:srgbClr>
        </a:gs>
        <a:gs pos="50000">
          <a:srgbClr val="FAE6F0">
            <a:shade val="67500"/>
            <a:satMod val="115000"/>
          </a:srgbClr>
        </a:gs>
        <a:gs pos="100000">
          <a:srgbClr val="AC8EB8">
            <a:lumMod val="40000"/>
            <a:lumOff val="60000"/>
          </a:srgbClr>
        </a:gs>
      </a:gsLst>
      <a:path path="circle">
        <a:fillToRect l="100000" b="100000"/>
      </a:path>
      <a:tileRect t="-100000" r="-100000"/>
    </a:gradFill>
    <a:effectLst>
      <a:outerShdw blurRad="50800" dist="38100" dir="2700000" algn="tl" rotWithShape="0">
        <a:prstClr val="black">
          <a:alpha val="40000"/>
        </a:prstClr>
      </a:outerShdw>
    </a:effectLst>
  </c:spPr>
  <c:txPr>
    <a:bodyPr/>
    <a:lstStyle/>
    <a:p>
      <a:pPr>
        <a:defRPr sz="1000"/>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125400991542722"/>
          <c:y val="0.10124448482618943"/>
          <c:w val="0.59670946387480572"/>
          <c:h val="0.75991856995716989"/>
        </c:manualLayout>
      </c:layout>
      <c:lineChart>
        <c:grouping val="standard"/>
        <c:varyColors val="0"/>
        <c:ser>
          <c:idx val="0"/>
          <c:order val="0"/>
          <c:tx>
            <c:strRef>
              <c:f>'[Comparison of algorithms.xlsx]Tabele'!$C$27</c:f>
              <c:strCache>
                <c:ptCount val="1"/>
                <c:pt idx="0">
                  <c:v>Most Popular</c:v>
                </c:pt>
              </c:strCache>
            </c:strRef>
          </c:tx>
          <c:spPr>
            <a:ln w="12700"/>
          </c:spPr>
          <c:marker>
            <c:symbol val="diamond"/>
            <c:size val="6"/>
          </c:marker>
          <c:cat>
            <c:numRef>
              <c:f>'[Comparison of algorithms.xlsx]Tabele'!$B$28:$B$36</c:f>
              <c:numCache>
                <c:formatCode>General</c:formatCode>
                <c:ptCount val="9"/>
                <c:pt idx="0">
                  <c:v>0</c:v>
                </c:pt>
                <c:pt idx="1">
                  <c:v>0.1</c:v>
                </c:pt>
                <c:pt idx="2">
                  <c:v>0.2</c:v>
                </c:pt>
                <c:pt idx="3">
                  <c:v>0.3</c:v>
                </c:pt>
                <c:pt idx="4">
                  <c:v>0.4</c:v>
                </c:pt>
                <c:pt idx="5">
                  <c:v>0.5</c:v>
                </c:pt>
                <c:pt idx="6">
                  <c:v>0.6</c:v>
                </c:pt>
                <c:pt idx="7">
                  <c:v>0.7</c:v>
                </c:pt>
                <c:pt idx="8">
                  <c:v>0.8</c:v>
                </c:pt>
              </c:numCache>
            </c:numRef>
          </c:cat>
          <c:val>
            <c:numRef>
              <c:f>'[Comparison of algorithms.xlsx]Tabele'!$C$28:$C$36</c:f>
              <c:numCache>
                <c:formatCode>General</c:formatCode>
                <c:ptCount val="9"/>
                <c:pt idx="1">
                  <c:v>0.19</c:v>
                </c:pt>
                <c:pt idx="2">
                  <c:v>0.17</c:v>
                </c:pt>
                <c:pt idx="3">
                  <c:v>0.14000000000000001</c:v>
                </c:pt>
                <c:pt idx="4">
                  <c:v>0.13</c:v>
                </c:pt>
              </c:numCache>
            </c:numRef>
          </c:val>
          <c:smooth val="0"/>
        </c:ser>
        <c:ser>
          <c:idx val="1"/>
          <c:order val="1"/>
          <c:tx>
            <c:strRef>
              <c:f>'[Comparison of algorithms.xlsx]Tabele'!$D$27</c:f>
              <c:strCache>
                <c:ptCount val="1"/>
                <c:pt idx="0">
                  <c:v>Adapted PageRank</c:v>
                </c:pt>
              </c:strCache>
            </c:strRef>
          </c:tx>
          <c:spPr>
            <a:ln w="12700">
              <a:solidFill>
                <a:srgbClr val="FF66CC"/>
              </a:solidFill>
            </a:ln>
          </c:spPr>
          <c:marker>
            <c:symbol val="square"/>
            <c:size val="5"/>
            <c:spPr>
              <a:ln w="3175">
                <a:solidFill>
                  <a:srgbClr val="FF66CC"/>
                </a:solidFill>
              </a:ln>
            </c:spPr>
          </c:marker>
          <c:cat>
            <c:numRef>
              <c:f>'[Comparison of algorithms.xlsx]Tabele'!$B$28:$B$36</c:f>
              <c:numCache>
                <c:formatCode>General</c:formatCode>
                <c:ptCount val="9"/>
                <c:pt idx="0">
                  <c:v>0</c:v>
                </c:pt>
                <c:pt idx="1">
                  <c:v>0.1</c:v>
                </c:pt>
                <c:pt idx="2">
                  <c:v>0.2</c:v>
                </c:pt>
                <c:pt idx="3">
                  <c:v>0.3</c:v>
                </c:pt>
                <c:pt idx="4">
                  <c:v>0.4</c:v>
                </c:pt>
                <c:pt idx="5">
                  <c:v>0.5</c:v>
                </c:pt>
                <c:pt idx="6">
                  <c:v>0.6</c:v>
                </c:pt>
                <c:pt idx="7">
                  <c:v>0.7</c:v>
                </c:pt>
                <c:pt idx="8">
                  <c:v>0.8</c:v>
                </c:pt>
              </c:numCache>
            </c:numRef>
          </c:cat>
          <c:val>
            <c:numRef>
              <c:f>'[Comparison of algorithms.xlsx]Tabele'!$D$28:$D$36</c:f>
              <c:numCache>
                <c:formatCode>General</c:formatCode>
                <c:ptCount val="9"/>
                <c:pt idx="1">
                  <c:v>0.28000000000000003</c:v>
                </c:pt>
                <c:pt idx="2">
                  <c:v>0.25</c:v>
                </c:pt>
                <c:pt idx="3">
                  <c:v>0.21</c:v>
                </c:pt>
                <c:pt idx="4">
                  <c:v>0.18</c:v>
                </c:pt>
                <c:pt idx="5">
                  <c:v>0.16</c:v>
                </c:pt>
                <c:pt idx="6">
                  <c:v>0.14000000000000001</c:v>
                </c:pt>
                <c:pt idx="7">
                  <c:v>0.12</c:v>
                </c:pt>
              </c:numCache>
            </c:numRef>
          </c:val>
          <c:smooth val="0"/>
        </c:ser>
        <c:ser>
          <c:idx val="2"/>
          <c:order val="2"/>
          <c:tx>
            <c:strRef>
              <c:f>'[Comparison of algorithms.xlsx]Tabele'!$E$27</c:f>
              <c:strCache>
                <c:ptCount val="1"/>
                <c:pt idx="0">
                  <c:v>CF based on Tags</c:v>
                </c:pt>
              </c:strCache>
            </c:strRef>
          </c:tx>
          <c:spPr>
            <a:ln w="12700">
              <a:solidFill>
                <a:schemeClr val="accent2">
                  <a:lumMod val="60000"/>
                  <a:lumOff val="40000"/>
                </a:schemeClr>
              </a:solidFill>
            </a:ln>
          </c:spPr>
          <c:marker>
            <c:symbol val="triangle"/>
            <c:size val="6"/>
            <c:spPr>
              <a:solidFill>
                <a:schemeClr val="bg2">
                  <a:lumMod val="50000"/>
                  <a:lumOff val="50000"/>
                </a:schemeClr>
              </a:solidFill>
              <a:ln>
                <a:solidFill>
                  <a:schemeClr val="accent2">
                    <a:lumMod val="60000"/>
                    <a:lumOff val="40000"/>
                  </a:schemeClr>
                </a:solidFill>
              </a:ln>
            </c:spPr>
          </c:marker>
          <c:cat>
            <c:numRef>
              <c:f>'[Comparison of algorithms.xlsx]Tabele'!$B$28:$B$36</c:f>
              <c:numCache>
                <c:formatCode>General</c:formatCode>
                <c:ptCount val="9"/>
                <c:pt idx="0">
                  <c:v>0</c:v>
                </c:pt>
                <c:pt idx="1">
                  <c:v>0.1</c:v>
                </c:pt>
                <c:pt idx="2">
                  <c:v>0.2</c:v>
                </c:pt>
                <c:pt idx="3">
                  <c:v>0.3</c:v>
                </c:pt>
                <c:pt idx="4">
                  <c:v>0.4</c:v>
                </c:pt>
                <c:pt idx="5">
                  <c:v>0.5</c:v>
                </c:pt>
                <c:pt idx="6">
                  <c:v>0.6</c:v>
                </c:pt>
                <c:pt idx="7">
                  <c:v>0.7</c:v>
                </c:pt>
                <c:pt idx="8">
                  <c:v>0.8</c:v>
                </c:pt>
              </c:numCache>
            </c:numRef>
          </c:cat>
          <c:val>
            <c:numRef>
              <c:f>'[Comparison of algorithms.xlsx]Tabele'!$E$28:$E$36</c:f>
              <c:numCache>
                <c:formatCode>General</c:formatCode>
                <c:ptCount val="9"/>
                <c:pt idx="1">
                  <c:v>0.31</c:v>
                </c:pt>
                <c:pt idx="2">
                  <c:v>0.27</c:v>
                </c:pt>
                <c:pt idx="3">
                  <c:v>0.23</c:v>
                </c:pt>
                <c:pt idx="4">
                  <c:v>0.21</c:v>
                </c:pt>
                <c:pt idx="5">
                  <c:v>0.19</c:v>
                </c:pt>
                <c:pt idx="6">
                  <c:v>0.17</c:v>
                </c:pt>
                <c:pt idx="7">
                  <c:v>0.15</c:v>
                </c:pt>
                <c:pt idx="8">
                  <c:v>0.14000000000000001</c:v>
                </c:pt>
              </c:numCache>
            </c:numRef>
          </c:val>
          <c:smooth val="0"/>
        </c:ser>
        <c:ser>
          <c:idx val="3"/>
          <c:order val="3"/>
          <c:tx>
            <c:strRef>
              <c:f>'[Comparison of algorithms.xlsx]Tabele'!$F$27</c:f>
              <c:strCache>
                <c:ptCount val="1"/>
                <c:pt idx="0">
                  <c:v>HOSVD</c:v>
                </c:pt>
              </c:strCache>
            </c:strRef>
          </c:tx>
          <c:spPr>
            <a:ln w="12700">
              <a:solidFill>
                <a:srgbClr val="33CC33"/>
              </a:solidFill>
            </a:ln>
          </c:spPr>
          <c:marker>
            <c:symbol val="x"/>
            <c:size val="6"/>
            <c:spPr>
              <a:solidFill>
                <a:schemeClr val="bg1">
                  <a:lumMod val="50000"/>
                </a:schemeClr>
              </a:solidFill>
              <a:ln w="3175">
                <a:solidFill>
                  <a:srgbClr val="33CC33"/>
                </a:solidFill>
              </a:ln>
            </c:spPr>
          </c:marker>
          <c:cat>
            <c:numRef>
              <c:f>'[Comparison of algorithms.xlsx]Tabele'!$B$28:$B$36</c:f>
              <c:numCache>
                <c:formatCode>General</c:formatCode>
                <c:ptCount val="9"/>
                <c:pt idx="0">
                  <c:v>0</c:v>
                </c:pt>
                <c:pt idx="1">
                  <c:v>0.1</c:v>
                </c:pt>
                <c:pt idx="2">
                  <c:v>0.2</c:v>
                </c:pt>
                <c:pt idx="3">
                  <c:v>0.3</c:v>
                </c:pt>
                <c:pt idx="4">
                  <c:v>0.4</c:v>
                </c:pt>
                <c:pt idx="5">
                  <c:v>0.5</c:v>
                </c:pt>
                <c:pt idx="6">
                  <c:v>0.6</c:v>
                </c:pt>
                <c:pt idx="7">
                  <c:v>0.7</c:v>
                </c:pt>
                <c:pt idx="8">
                  <c:v>0.8</c:v>
                </c:pt>
              </c:numCache>
            </c:numRef>
          </c:cat>
          <c:val>
            <c:numRef>
              <c:f>'[Comparison of algorithms.xlsx]Tabele'!$F$28:$F$36</c:f>
              <c:numCache>
                <c:formatCode>General</c:formatCode>
                <c:ptCount val="9"/>
                <c:pt idx="1">
                  <c:v>0.33</c:v>
                </c:pt>
                <c:pt idx="2">
                  <c:v>0.31</c:v>
                </c:pt>
                <c:pt idx="3">
                  <c:v>0.3</c:v>
                </c:pt>
                <c:pt idx="4">
                  <c:v>0.27</c:v>
                </c:pt>
                <c:pt idx="5">
                  <c:v>0.25</c:v>
                </c:pt>
                <c:pt idx="6">
                  <c:v>0.22</c:v>
                </c:pt>
                <c:pt idx="7">
                  <c:v>0.2</c:v>
                </c:pt>
                <c:pt idx="8">
                  <c:v>0.18</c:v>
                </c:pt>
              </c:numCache>
            </c:numRef>
          </c:val>
          <c:smooth val="0"/>
        </c:ser>
        <c:ser>
          <c:idx val="4"/>
          <c:order val="4"/>
          <c:tx>
            <c:strRef>
              <c:f>'[Comparison of algorithms.xlsx]Tabele'!$G$27</c:f>
              <c:strCache>
                <c:ptCount val="1"/>
                <c:pt idx="0">
                  <c:v>FolkRank</c:v>
                </c:pt>
              </c:strCache>
            </c:strRef>
          </c:tx>
          <c:spPr>
            <a:ln w="15875">
              <a:solidFill>
                <a:srgbClr val="61E189"/>
              </a:solidFill>
            </a:ln>
          </c:spPr>
          <c:marker>
            <c:spPr>
              <a:ln>
                <a:solidFill>
                  <a:srgbClr val="61E189"/>
                </a:solidFill>
              </a:ln>
            </c:spPr>
          </c:marker>
          <c:cat>
            <c:numRef>
              <c:f>'[Comparison of algorithms.xlsx]Tabele'!$B$28:$B$36</c:f>
              <c:numCache>
                <c:formatCode>General</c:formatCode>
                <c:ptCount val="9"/>
                <c:pt idx="0">
                  <c:v>0</c:v>
                </c:pt>
                <c:pt idx="1">
                  <c:v>0.1</c:v>
                </c:pt>
                <c:pt idx="2">
                  <c:v>0.2</c:v>
                </c:pt>
                <c:pt idx="3">
                  <c:v>0.3</c:v>
                </c:pt>
                <c:pt idx="4">
                  <c:v>0.4</c:v>
                </c:pt>
                <c:pt idx="5">
                  <c:v>0.5</c:v>
                </c:pt>
                <c:pt idx="6">
                  <c:v>0.6</c:v>
                </c:pt>
                <c:pt idx="7">
                  <c:v>0.7</c:v>
                </c:pt>
                <c:pt idx="8">
                  <c:v>0.8</c:v>
                </c:pt>
              </c:numCache>
            </c:numRef>
          </c:cat>
          <c:val>
            <c:numRef>
              <c:f>'[Comparison of algorithms.xlsx]Tabele'!$G$28:$G$36</c:f>
              <c:numCache>
                <c:formatCode>General</c:formatCode>
                <c:ptCount val="9"/>
                <c:pt idx="1">
                  <c:v>0.49</c:v>
                </c:pt>
                <c:pt idx="2">
                  <c:v>0.46</c:v>
                </c:pt>
                <c:pt idx="3">
                  <c:v>0.4</c:v>
                </c:pt>
                <c:pt idx="4">
                  <c:v>0.36</c:v>
                </c:pt>
                <c:pt idx="5">
                  <c:v>0.32</c:v>
                </c:pt>
                <c:pt idx="6">
                  <c:v>0.3</c:v>
                </c:pt>
                <c:pt idx="7">
                  <c:v>0.26</c:v>
                </c:pt>
                <c:pt idx="8">
                  <c:v>0.23</c:v>
                </c:pt>
              </c:numCache>
            </c:numRef>
          </c:val>
          <c:smooth val="0"/>
        </c:ser>
        <c:ser>
          <c:idx val="5"/>
          <c:order val="5"/>
          <c:tx>
            <c:strRef>
              <c:f>'[Comparison of algorithms.xlsx]Tabele'!$H$27</c:f>
              <c:strCache>
                <c:ptCount val="1"/>
                <c:pt idx="0">
                  <c:v>RTF 16</c:v>
                </c:pt>
              </c:strCache>
            </c:strRef>
          </c:tx>
          <c:spPr>
            <a:ln w="12700">
              <a:solidFill>
                <a:srgbClr val="F50736"/>
              </a:solidFill>
            </a:ln>
          </c:spPr>
          <c:marker>
            <c:symbol val="plus"/>
            <c:size val="6"/>
            <c:spPr>
              <a:ln>
                <a:solidFill>
                  <a:srgbClr val="F50736"/>
                </a:solidFill>
              </a:ln>
            </c:spPr>
          </c:marker>
          <c:dPt>
            <c:idx val="5"/>
            <c:bubble3D val="0"/>
            <c:spPr>
              <a:ln w="15875">
                <a:solidFill>
                  <a:srgbClr val="F50736"/>
                </a:solidFill>
              </a:ln>
            </c:spPr>
          </c:dPt>
          <c:cat>
            <c:numRef>
              <c:f>'[Comparison of algorithms.xlsx]Tabele'!$B$28:$B$36</c:f>
              <c:numCache>
                <c:formatCode>General</c:formatCode>
                <c:ptCount val="9"/>
                <c:pt idx="0">
                  <c:v>0</c:v>
                </c:pt>
                <c:pt idx="1">
                  <c:v>0.1</c:v>
                </c:pt>
                <c:pt idx="2">
                  <c:v>0.2</c:v>
                </c:pt>
                <c:pt idx="3">
                  <c:v>0.3</c:v>
                </c:pt>
                <c:pt idx="4">
                  <c:v>0.4</c:v>
                </c:pt>
                <c:pt idx="5">
                  <c:v>0.5</c:v>
                </c:pt>
                <c:pt idx="6">
                  <c:v>0.6</c:v>
                </c:pt>
                <c:pt idx="7">
                  <c:v>0.7</c:v>
                </c:pt>
                <c:pt idx="8">
                  <c:v>0.8</c:v>
                </c:pt>
              </c:numCache>
            </c:numRef>
          </c:cat>
          <c:val>
            <c:numRef>
              <c:f>'[Comparison of algorithms.xlsx]Tabele'!$H$28:$H$36</c:f>
              <c:numCache>
                <c:formatCode>General</c:formatCode>
                <c:ptCount val="9"/>
                <c:pt idx="2">
                  <c:v>0.51</c:v>
                </c:pt>
                <c:pt idx="3">
                  <c:v>0.46</c:v>
                </c:pt>
                <c:pt idx="4">
                  <c:v>0.41</c:v>
                </c:pt>
                <c:pt idx="5">
                  <c:v>0.35</c:v>
                </c:pt>
                <c:pt idx="6">
                  <c:v>0.31</c:v>
                </c:pt>
                <c:pt idx="7">
                  <c:v>0.26</c:v>
                </c:pt>
                <c:pt idx="8">
                  <c:v>0.21</c:v>
                </c:pt>
              </c:numCache>
            </c:numRef>
          </c:val>
          <c:smooth val="0"/>
        </c:ser>
        <c:ser>
          <c:idx val="6"/>
          <c:order val="6"/>
          <c:tx>
            <c:strRef>
              <c:f>'[Comparison of algorithms.xlsx]Tabele'!$I$27</c:f>
              <c:strCache>
                <c:ptCount val="1"/>
                <c:pt idx="0">
                  <c:v>RTF 32</c:v>
                </c:pt>
              </c:strCache>
            </c:strRef>
          </c:tx>
          <c:spPr>
            <a:ln w="19050">
              <a:solidFill>
                <a:srgbClr val="CC3399"/>
              </a:solidFill>
            </a:ln>
          </c:spPr>
          <c:marker>
            <c:symbol val="circle"/>
            <c:size val="4"/>
            <c:spPr>
              <a:solidFill>
                <a:schemeClr val="tx2">
                  <a:lumMod val="75000"/>
                </a:schemeClr>
              </a:solidFill>
              <a:ln w="19050">
                <a:solidFill>
                  <a:srgbClr val="CC3399"/>
                </a:solidFill>
              </a:ln>
            </c:spPr>
          </c:marker>
          <c:dPt>
            <c:idx val="2"/>
            <c:bubble3D val="0"/>
          </c:dPt>
          <c:cat>
            <c:numRef>
              <c:f>'[Comparison of algorithms.xlsx]Tabele'!$B$28:$B$36</c:f>
              <c:numCache>
                <c:formatCode>General</c:formatCode>
                <c:ptCount val="9"/>
                <c:pt idx="0">
                  <c:v>0</c:v>
                </c:pt>
                <c:pt idx="1">
                  <c:v>0.1</c:v>
                </c:pt>
                <c:pt idx="2">
                  <c:v>0.2</c:v>
                </c:pt>
                <c:pt idx="3">
                  <c:v>0.3</c:v>
                </c:pt>
                <c:pt idx="4">
                  <c:v>0.4</c:v>
                </c:pt>
                <c:pt idx="5">
                  <c:v>0.5</c:v>
                </c:pt>
                <c:pt idx="6">
                  <c:v>0.6</c:v>
                </c:pt>
                <c:pt idx="7">
                  <c:v>0.7</c:v>
                </c:pt>
                <c:pt idx="8">
                  <c:v>0.8</c:v>
                </c:pt>
              </c:numCache>
            </c:numRef>
          </c:cat>
          <c:val>
            <c:numRef>
              <c:f>'[Comparison of algorithms.xlsx]Tabele'!$I$28:$I$36</c:f>
              <c:numCache>
                <c:formatCode>General</c:formatCode>
                <c:ptCount val="9"/>
                <c:pt idx="2">
                  <c:v>0.54</c:v>
                </c:pt>
                <c:pt idx="3">
                  <c:v>0.49</c:v>
                </c:pt>
                <c:pt idx="4">
                  <c:v>0.44</c:v>
                </c:pt>
                <c:pt idx="5">
                  <c:v>0.39</c:v>
                </c:pt>
                <c:pt idx="6">
                  <c:v>0.35</c:v>
                </c:pt>
                <c:pt idx="7">
                  <c:v>0.3</c:v>
                </c:pt>
                <c:pt idx="8">
                  <c:v>0.25</c:v>
                </c:pt>
              </c:numCache>
            </c:numRef>
          </c:val>
          <c:smooth val="0"/>
        </c:ser>
        <c:ser>
          <c:idx val="7"/>
          <c:order val="7"/>
          <c:tx>
            <c:strRef>
              <c:f>'[Comparison of algorithms.xlsx]Tabele'!$J$27</c:f>
              <c:strCache>
                <c:ptCount val="1"/>
                <c:pt idx="0">
                  <c:v>RTF 8</c:v>
                </c:pt>
              </c:strCache>
            </c:strRef>
          </c:tx>
          <c:spPr>
            <a:ln w="15875">
              <a:solidFill>
                <a:srgbClr val="00B0F0"/>
              </a:solidFill>
            </a:ln>
          </c:spPr>
          <c:marker>
            <c:symbol val="dot"/>
            <c:size val="11"/>
            <c:spPr>
              <a:ln>
                <a:solidFill>
                  <a:srgbClr val="00B0F0"/>
                </a:solidFill>
              </a:ln>
            </c:spPr>
          </c:marker>
          <c:cat>
            <c:numRef>
              <c:f>'[Comparison of algorithms.xlsx]Tabele'!$B$28:$B$36</c:f>
              <c:numCache>
                <c:formatCode>General</c:formatCode>
                <c:ptCount val="9"/>
                <c:pt idx="0">
                  <c:v>0</c:v>
                </c:pt>
                <c:pt idx="1">
                  <c:v>0.1</c:v>
                </c:pt>
                <c:pt idx="2">
                  <c:v>0.2</c:v>
                </c:pt>
                <c:pt idx="3">
                  <c:v>0.3</c:v>
                </c:pt>
                <c:pt idx="4">
                  <c:v>0.4</c:v>
                </c:pt>
                <c:pt idx="5">
                  <c:v>0.5</c:v>
                </c:pt>
                <c:pt idx="6">
                  <c:v>0.6</c:v>
                </c:pt>
                <c:pt idx="7">
                  <c:v>0.7</c:v>
                </c:pt>
                <c:pt idx="8">
                  <c:v>0.8</c:v>
                </c:pt>
              </c:numCache>
            </c:numRef>
          </c:cat>
          <c:val>
            <c:numRef>
              <c:f>'[Comparison of algorithms.xlsx]Tabele'!$J$28:$J$36</c:f>
              <c:numCache>
                <c:formatCode>General</c:formatCode>
                <c:ptCount val="9"/>
                <c:pt idx="1">
                  <c:v>0.4</c:v>
                </c:pt>
                <c:pt idx="2">
                  <c:v>0.38</c:v>
                </c:pt>
                <c:pt idx="3">
                  <c:v>0.37</c:v>
                </c:pt>
                <c:pt idx="4">
                  <c:v>0.34</c:v>
                </c:pt>
                <c:pt idx="5">
                  <c:v>0.3</c:v>
                </c:pt>
                <c:pt idx="6">
                  <c:v>0.28000000000000003</c:v>
                </c:pt>
                <c:pt idx="7">
                  <c:v>0.22</c:v>
                </c:pt>
                <c:pt idx="8">
                  <c:v>0.2</c:v>
                </c:pt>
              </c:numCache>
            </c:numRef>
          </c:val>
          <c:smooth val="0"/>
        </c:ser>
        <c:dLbls>
          <c:showLegendKey val="0"/>
          <c:showVal val="0"/>
          <c:showCatName val="0"/>
          <c:showSerName val="0"/>
          <c:showPercent val="0"/>
          <c:showBubbleSize val="0"/>
        </c:dLbls>
        <c:marker val="1"/>
        <c:smooth val="0"/>
        <c:axId val="139840512"/>
        <c:axId val="145828672"/>
      </c:lineChart>
      <c:catAx>
        <c:axId val="139840512"/>
        <c:scaling>
          <c:orientation val="minMax"/>
        </c:scaling>
        <c:delete val="0"/>
        <c:axPos val="b"/>
        <c:numFmt formatCode="General" sourceLinked="0"/>
        <c:majorTickMark val="out"/>
        <c:minorTickMark val="none"/>
        <c:tickLblPos val="nextTo"/>
        <c:txPr>
          <a:bodyPr/>
          <a:lstStyle/>
          <a:p>
            <a:pPr>
              <a:defRPr sz="1200" b="1"/>
            </a:pPr>
            <a:endParaRPr lang="en-US"/>
          </a:p>
        </c:txPr>
        <c:crossAx val="145828672"/>
        <c:crosses val="autoZero"/>
        <c:auto val="1"/>
        <c:lblAlgn val="ctr"/>
        <c:lblOffset val="100"/>
        <c:tickLblSkip val="1"/>
        <c:noMultiLvlLbl val="0"/>
      </c:catAx>
      <c:valAx>
        <c:axId val="145828672"/>
        <c:scaling>
          <c:orientation val="minMax"/>
          <c:max val="0.60000000000000009"/>
        </c:scaling>
        <c:delete val="0"/>
        <c:axPos val="l"/>
        <c:majorGridlines/>
        <c:numFmt formatCode="General" sourceLinked="1"/>
        <c:majorTickMark val="out"/>
        <c:minorTickMark val="none"/>
        <c:tickLblPos val="nextTo"/>
        <c:txPr>
          <a:bodyPr/>
          <a:lstStyle/>
          <a:p>
            <a:pPr>
              <a:defRPr sz="1200" b="1">
                <a:solidFill>
                  <a:schemeClr val="tx1"/>
                </a:solidFill>
              </a:defRPr>
            </a:pPr>
            <a:endParaRPr lang="en-US"/>
          </a:p>
        </c:txPr>
        <c:crossAx val="139840512"/>
        <c:crosses val="autoZero"/>
        <c:crossBetween val="between"/>
      </c:valAx>
      <c:spPr>
        <a:solidFill>
          <a:srgbClr val="FFFFCC"/>
        </a:solidFill>
        <a:effectLst>
          <a:glow rad="63500">
            <a:schemeClr val="tx2">
              <a:lumMod val="40000"/>
              <a:lumOff val="60000"/>
              <a:alpha val="40000"/>
            </a:schemeClr>
          </a:glow>
        </a:effectLst>
      </c:spPr>
    </c:plotArea>
    <c:legend>
      <c:legendPos val="r"/>
      <c:layout>
        <c:manualLayout>
          <c:xMode val="edge"/>
          <c:yMode val="edge"/>
          <c:x val="0.76271793990391312"/>
          <c:y val="8.7457601129313903E-2"/>
          <c:w val="0.22816134000896904"/>
          <c:h val="0.75813165532387239"/>
        </c:manualLayout>
      </c:layout>
      <c:overlay val="0"/>
      <c:spPr>
        <a:solidFill>
          <a:srgbClr val="FFFFFF"/>
        </a:solidFill>
      </c:spPr>
      <c:txPr>
        <a:bodyPr/>
        <a:lstStyle/>
        <a:p>
          <a:pPr>
            <a:defRPr sz="1200" b="1"/>
          </a:pPr>
          <a:endParaRPr lang="en-US"/>
        </a:p>
      </c:txPr>
    </c:legend>
    <c:plotVisOnly val="1"/>
    <c:dispBlanksAs val="gap"/>
    <c:showDLblsOverMax val="0"/>
  </c:chart>
  <c:spPr>
    <a:gradFill flip="none" rotWithShape="1">
      <a:gsLst>
        <a:gs pos="0">
          <a:srgbClr val="003296"/>
        </a:gs>
        <a:gs pos="50000">
          <a:schemeClr val="bg1">
            <a:shade val="67500"/>
            <a:satMod val="115000"/>
          </a:schemeClr>
        </a:gs>
        <a:gs pos="100000">
          <a:schemeClr val="tx2">
            <a:lumMod val="20000"/>
            <a:lumOff val="80000"/>
          </a:schemeClr>
        </a:gs>
      </a:gsLst>
      <a:lin ang="5400000" scaled="1"/>
      <a:tileRect/>
    </a:gradFill>
    <a:effectLst>
      <a:outerShdw blurRad="50800" dist="38100" dir="2700000" algn="tl" rotWithShape="0">
        <a:prstClr val="black">
          <a:alpha val="40000"/>
        </a:prstClr>
      </a:outerShdw>
    </a:effectLst>
  </c:spPr>
  <c:txPr>
    <a:bodyPr/>
    <a:lstStyle/>
    <a:p>
      <a:pPr>
        <a:defRPr sz="14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A51B52-3AC4-ED4F-89E4-5901821EBF4B}" type="doc">
      <dgm:prSet loTypeId="urn:microsoft.com/office/officeart/2005/8/layout/vList6" loCatId="process" qsTypeId="urn:microsoft.com/office/officeart/2005/8/quickstyle/3d1" qsCatId="3D" csTypeId="urn:microsoft.com/office/officeart/2005/8/colors/colorful1" csCatId="colorful" phldr="1"/>
      <dgm:spPr/>
      <dgm:t>
        <a:bodyPr/>
        <a:lstStyle/>
        <a:p>
          <a:endParaRPr lang="en-US"/>
        </a:p>
      </dgm:t>
    </dgm:pt>
    <dgm:pt modelId="{81367FA0-8C3B-8740-BC89-98086D8376AB}">
      <dgm:prSet phldrT="[Text]" custT="1"/>
      <dgm:spPr>
        <a:gradFill flip="none" rotWithShape="0">
          <a:gsLst>
            <a:gs pos="0">
              <a:srgbClr val="FF99FF">
                <a:shade val="30000"/>
                <a:satMod val="115000"/>
              </a:srgbClr>
            </a:gs>
            <a:gs pos="50000">
              <a:srgbClr val="FF99FF">
                <a:shade val="67500"/>
                <a:satMod val="115000"/>
              </a:srgbClr>
            </a:gs>
            <a:gs pos="100000">
              <a:srgbClr val="FF99FF">
                <a:shade val="100000"/>
                <a:satMod val="115000"/>
              </a:srgbClr>
            </a:gs>
          </a:gsLst>
          <a:lin ang="8100000" scaled="1"/>
          <a:tileRect/>
        </a:gradFill>
      </dgm:spPr>
      <dgm:t>
        <a:bodyPr/>
        <a:lstStyle/>
        <a:p>
          <a:r>
            <a:rPr lang="sr-Latn-RS" sz="2000" dirty="0" smtClean="0"/>
            <a:t>Most popular tags</a:t>
          </a:r>
          <a:endParaRPr lang="en-US" sz="2000" dirty="0"/>
        </a:p>
      </dgm:t>
    </dgm:pt>
    <dgm:pt modelId="{2C2517EE-EEED-D54E-9963-28B6A7C6320D}" type="parTrans" cxnId="{1A9E0342-8195-A345-97C6-27958D8FE98C}">
      <dgm:prSet/>
      <dgm:spPr/>
      <dgm:t>
        <a:bodyPr/>
        <a:lstStyle/>
        <a:p>
          <a:endParaRPr lang="en-US"/>
        </a:p>
      </dgm:t>
    </dgm:pt>
    <dgm:pt modelId="{D05B3370-65A9-984B-A629-90118080E6F1}" type="sibTrans" cxnId="{1A9E0342-8195-A345-97C6-27958D8FE98C}">
      <dgm:prSet/>
      <dgm:spPr/>
      <dgm:t>
        <a:bodyPr/>
        <a:lstStyle/>
        <a:p>
          <a:endParaRPr lang="en-US"/>
        </a:p>
      </dgm:t>
    </dgm:pt>
    <dgm:pt modelId="{FBC579DC-5FF1-0D42-ABCE-EB9213E55AE4}">
      <dgm:prSet phldrT="[Text]" custT="1"/>
      <dgm:spPr>
        <a:gradFill flip="none" rotWithShape="0">
          <a:gsLst>
            <a:gs pos="0">
              <a:srgbClr val="00B0F0">
                <a:shade val="30000"/>
                <a:satMod val="115000"/>
              </a:srgbClr>
            </a:gs>
            <a:gs pos="50000">
              <a:srgbClr val="00B0F0">
                <a:shade val="67500"/>
                <a:satMod val="115000"/>
              </a:srgbClr>
            </a:gs>
            <a:gs pos="100000">
              <a:srgbClr val="00B0F0">
                <a:shade val="100000"/>
                <a:satMod val="115000"/>
              </a:srgbClr>
            </a:gs>
          </a:gsLst>
          <a:lin ang="8100000" scaled="1"/>
          <a:tileRect/>
        </a:gradFill>
      </dgm:spPr>
      <dgm:t>
        <a:bodyPr/>
        <a:lstStyle/>
        <a:p>
          <a:r>
            <a:rPr lang="sr-Latn-RS" sz="2000" smtClean="0"/>
            <a:t>C</a:t>
          </a:r>
          <a:r>
            <a:rPr lang="en-US" sz="2000" smtClean="0"/>
            <a:t>ollaborative filtering based on collaborative tagging</a:t>
          </a:r>
          <a:endParaRPr lang="en-US" sz="2000" dirty="0"/>
        </a:p>
      </dgm:t>
    </dgm:pt>
    <dgm:pt modelId="{5A5EC4E8-98F0-9B4E-ABE8-DFFAE8FEACD3}" type="sibTrans" cxnId="{6171DD09-1A27-394E-9A35-2B8DC9A9AF6D}">
      <dgm:prSet/>
      <dgm:spPr/>
      <dgm:t>
        <a:bodyPr/>
        <a:lstStyle/>
        <a:p>
          <a:endParaRPr lang="en-US"/>
        </a:p>
      </dgm:t>
    </dgm:pt>
    <dgm:pt modelId="{425D5EE4-23C9-9644-9ABC-771C470AE342}" type="parTrans" cxnId="{6171DD09-1A27-394E-9A35-2B8DC9A9AF6D}">
      <dgm:prSet/>
      <dgm:spPr/>
      <dgm:t>
        <a:bodyPr/>
        <a:lstStyle/>
        <a:p>
          <a:endParaRPr lang="en-US"/>
        </a:p>
      </dgm:t>
    </dgm:pt>
    <dgm:pt modelId="{8170CF26-CE41-46C0-B43A-6610B694C930}">
      <dgm:prSet custT="1"/>
      <dgm:spPr/>
      <dgm:t>
        <a:bodyPr/>
        <a:lstStyle/>
        <a:p>
          <a:r>
            <a:rPr lang="en-US" sz="2000" dirty="0" smtClean="0"/>
            <a:t>Tensor Factorization Technique</a:t>
          </a:r>
          <a:endParaRPr lang="en-US" sz="2000" dirty="0"/>
        </a:p>
      </dgm:t>
    </dgm:pt>
    <dgm:pt modelId="{EBE87A29-78F5-4766-B663-00A0D8855422}" type="parTrans" cxnId="{7FE81BEC-0B95-4522-B9E3-696B6ACD2F12}">
      <dgm:prSet/>
      <dgm:spPr/>
      <dgm:t>
        <a:bodyPr/>
        <a:lstStyle/>
        <a:p>
          <a:endParaRPr lang="en-US"/>
        </a:p>
      </dgm:t>
    </dgm:pt>
    <dgm:pt modelId="{3DBC6EA0-1523-4411-88D3-AB94D63255B3}" type="sibTrans" cxnId="{7FE81BEC-0B95-4522-B9E3-696B6ACD2F12}">
      <dgm:prSet/>
      <dgm:spPr/>
      <dgm:t>
        <a:bodyPr/>
        <a:lstStyle/>
        <a:p>
          <a:endParaRPr lang="en-US"/>
        </a:p>
      </dgm:t>
    </dgm:pt>
    <dgm:pt modelId="{C86237DC-7019-4780-841D-0DCAE8587257}">
      <dgm:prSet custT="1"/>
      <dgm:spPr/>
      <dgm:t>
        <a:bodyPr/>
        <a:lstStyle/>
        <a:p>
          <a:r>
            <a:rPr lang="en-US" sz="2000" dirty="0" err="1" smtClean="0"/>
            <a:t>FolkRank</a:t>
          </a:r>
          <a:r>
            <a:rPr lang="en-US" sz="2000" dirty="0" smtClean="0"/>
            <a:t> and HOSVD</a:t>
          </a:r>
          <a:endParaRPr lang="en-US" sz="2000" dirty="0"/>
        </a:p>
      </dgm:t>
    </dgm:pt>
    <dgm:pt modelId="{B3C9466C-0926-465D-BACF-19698C803F02}" type="parTrans" cxnId="{FD806A5C-0D76-4D80-97E9-08137470A919}">
      <dgm:prSet/>
      <dgm:spPr/>
      <dgm:t>
        <a:bodyPr/>
        <a:lstStyle/>
        <a:p>
          <a:endParaRPr lang="en-US"/>
        </a:p>
      </dgm:t>
    </dgm:pt>
    <dgm:pt modelId="{8168BDC0-EAED-431C-85E9-315153FA6C11}" type="sibTrans" cxnId="{FD806A5C-0D76-4D80-97E9-08137470A919}">
      <dgm:prSet/>
      <dgm:spPr/>
      <dgm:t>
        <a:bodyPr/>
        <a:lstStyle/>
        <a:p>
          <a:endParaRPr lang="en-US"/>
        </a:p>
      </dgm:t>
    </dgm:pt>
    <dgm:pt modelId="{49E1D88F-6F61-44CC-A6A7-B24A6D7EE9ED}" type="pres">
      <dgm:prSet presAssocID="{16A51B52-3AC4-ED4F-89E4-5901821EBF4B}" presName="Name0" presStyleCnt="0">
        <dgm:presLayoutVars>
          <dgm:dir/>
          <dgm:animLvl val="lvl"/>
          <dgm:resizeHandles/>
        </dgm:presLayoutVars>
      </dgm:prSet>
      <dgm:spPr/>
      <dgm:t>
        <a:bodyPr/>
        <a:lstStyle/>
        <a:p>
          <a:endParaRPr lang="en-US"/>
        </a:p>
      </dgm:t>
    </dgm:pt>
    <dgm:pt modelId="{1C34913E-AC89-4B35-8FA0-908EA3411715}" type="pres">
      <dgm:prSet presAssocID="{81367FA0-8C3B-8740-BC89-98086D8376AB}" presName="linNode" presStyleCnt="0"/>
      <dgm:spPr/>
    </dgm:pt>
    <dgm:pt modelId="{2D1FE17C-3E12-4559-8070-3F37C810E534}" type="pres">
      <dgm:prSet presAssocID="{81367FA0-8C3B-8740-BC89-98086D8376AB}" presName="parentShp" presStyleLbl="node1" presStyleIdx="0" presStyleCnt="4" custScaleX="250000">
        <dgm:presLayoutVars>
          <dgm:bulletEnabled val="1"/>
        </dgm:presLayoutVars>
      </dgm:prSet>
      <dgm:spPr/>
      <dgm:t>
        <a:bodyPr/>
        <a:lstStyle/>
        <a:p>
          <a:endParaRPr lang="en-US"/>
        </a:p>
      </dgm:t>
    </dgm:pt>
    <dgm:pt modelId="{141EF607-F818-4DD2-A13E-38035B790435}" type="pres">
      <dgm:prSet presAssocID="{81367FA0-8C3B-8740-BC89-98086D8376AB}" presName="childShp" presStyleLbl="bgAccFollowNode1" presStyleIdx="0" presStyleCnt="4" custScaleX="31954">
        <dgm:presLayoutVars>
          <dgm:bulletEnabled val="1"/>
        </dgm:presLayoutVars>
      </dgm:prSet>
      <dgm:spPr/>
    </dgm:pt>
    <dgm:pt modelId="{68394769-8B75-4D58-8DD7-FDB40F730BF1}" type="pres">
      <dgm:prSet presAssocID="{D05B3370-65A9-984B-A629-90118080E6F1}" presName="spacing" presStyleCnt="0"/>
      <dgm:spPr/>
    </dgm:pt>
    <dgm:pt modelId="{7B9F85B4-E4DF-4FAB-BAEC-10A8544D81D0}" type="pres">
      <dgm:prSet presAssocID="{FBC579DC-5FF1-0D42-ABCE-EB9213E55AE4}" presName="linNode" presStyleCnt="0"/>
      <dgm:spPr/>
    </dgm:pt>
    <dgm:pt modelId="{4387041D-11D9-48AA-A9EA-A8213588A6F6}" type="pres">
      <dgm:prSet presAssocID="{FBC579DC-5FF1-0D42-ABCE-EB9213E55AE4}" presName="parentShp" presStyleLbl="node1" presStyleIdx="1" presStyleCnt="4" custScaleX="250153">
        <dgm:presLayoutVars>
          <dgm:bulletEnabled val="1"/>
        </dgm:presLayoutVars>
      </dgm:prSet>
      <dgm:spPr/>
      <dgm:t>
        <a:bodyPr/>
        <a:lstStyle/>
        <a:p>
          <a:endParaRPr lang="en-US"/>
        </a:p>
      </dgm:t>
    </dgm:pt>
    <dgm:pt modelId="{140E1543-1A28-4DE4-84B9-81443FC5CF2B}" type="pres">
      <dgm:prSet presAssocID="{FBC579DC-5FF1-0D42-ABCE-EB9213E55AE4}" presName="childShp" presStyleLbl="bgAccFollowNode1" presStyleIdx="1" presStyleCnt="4" custScaleX="33857">
        <dgm:presLayoutVars>
          <dgm:bulletEnabled val="1"/>
        </dgm:presLayoutVars>
      </dgm:prSet>
      <dgm:spPr/>
    </dgm:pt>
    <dgm:pt modelId="{8F87EE41-C67E-4EAE-9994-90775B4960CD}" type="pres">
      <dgm:prSet presAssocID="{5A5EC4E8-98F0-9B4E-ABE8-DFFAE8FEACD3}" presName="spacing" presStyleCnt="0"/>
      <dgm:spPr/>
    </dgm:pt>
    <dgm:pt modelId="{8BDDDA17-AC15-4403-8ED2-EFCC4B4A24B3}" type="pres">
      <dgm:prSet presAssocID="{C86237DC-7019-4780-841D-0DCAE8587257}" presName="linNode" presStyleCnt="0"/>
      <dgm:spPr/>
    </dgm:pt>
    <dgm:pt modelId="{7F1D10FD-A619-4972-B88E-6622F463851E}" type="pres">
      <dgm:prSet presAssocID="{C86237DC-7019-4780-841D-0DCAE8587257}" presName="parentShp" presStyleLbl="node1" presStyleIdx="2" presStyleCnt="4" custScaleX="250291">
        <dgm:presLayoutVars>
          <dgm:bulletEnabled val="1"/>
        </dgm:presLayoutVars>
      </dgm:prSet>
      <dgm:spPr/>
      <dgm:t>
        <a:bodyPr/>
        <a:lstStyle/>
        <a:p>
          <a:endParaRPr lang="en-US"/>
        </a:p>
      </dgm:t>
    </dgm:pt>
    <dgm:pt modelId="{6E8401E9-78D5-4730-AE20-3259EBAF8BD5}" type="pres">
      <dgm:prSet presAssocID="{C86237DC-7019-4780-841D-0DCAE8587257}" presName="childShp" presStyleLbl="bgAccFollowNode1" presStyleIdx="2" presStyleCnt="4" custScaleX="35059">
        <dgm:presLayoutVars>
          <dgm:bulletEnabled val="1"/>
        </dgm:presLayoutVars>
      </dgm:prSet>
      <dgm:spPr/>
    </dgm:pt>
    <dgm:pt modelId="{4CF5D955-94CA-4352-B174-9E664491A90A}" type="pres">
      <dgm:prSet presAssocID="{8168BDC0-EAED-431C-85E9-315153FA6C11}" presName="spacing" presStyleCnt="0"/>
      <dgm:spPr/>
    </dgm:pt>
    <dgm:pt modelId="{BA4A0788-634E-4525-8B5A-FEE22E5248BD}" type="pres">
      <dgm:prSet presAssocID="{8170CF26-CE41-46C0-B43A-6610B694C930}" presName="linNode" presStyleCnt="0"/>
      <dgm:spPr/>
    </dgm:pt>
    <dgm:pt modelId="{0839FDA4-11EC-4234-8BE7-61FD016557A6}" type="pres">
      <dgm:prSet presAssocID="{8170CF26-CE41-46C0-B43A-6610B694C930}" presName="parentShp" presStyleLbl="node1" presStyleIdx="3" presStyleCnt="4" custScaleX="251691">
        <dgm:presLayoutVars>
          <dgm:bulletEnabled val="1"/>
        </dgm:presLayoutVars>
      </dgm:prSet>
      <dgm:spPr/>
      <dgm:t>
        <a:bodyPr/>
        <a:lstStyle/>
        <a:p>
          <a:endParaRPr lang="en-US"/>
        </a:p>
      </dgm:t>
    </dgm:pt>
    <dgm:pt modelId="{6C7EB025-C1FE-4960-8845-AB6D4B5AE478}" type="pres">
      <dgm:prSet presAssocID="{8170CF26-CE41-46C0-B43A-6610B694C930}" presName="childShp" presStyleLbl="bgAccFollowNode1" presStyleIdx="3" presStyleCnt="4" custScaleX="34211">
        <dgm:presLayoutVars>
          <dgm:bulletEnabled val="1"/>
        </dgm:presLayoutVars>
      </dgm:prSet>
      <dgm:spPr/>
    </dgm:pt>
  </dgm:ptLst>
  <dgm:cxnLst>
    <dgm:cxn modelId="{D03CECB0-07DA-438F-AD61-FF7F39EED488}" type="presOf" srcId="{FBC579DC-5FF1-0D42-ABCE-EB9213E55AE4}" destId="{4387041D-11D9-48AA-A9EA-A8213588A6F6}" srcOrd="0" destOrd="0" presId="urn:microsoft.com/office/officeart/2005/8/layout/vList6"/>
    <dgm:cxn modelId="{FD806A5C-0D76-4D80-97E9-08137470A919}" srcId="{16A51B52-3AC4-ED4F-89E4-5901821EBF4B}" destId="{C86237DC-7019-4780-841D-0DCAE8587257}" srcOrd="2" destOrd="0" parTransId="{B3C9466C-0926-465D-BACF-19698C803F02}" sibTransId="{8168BDC0-EAED-431C-85E9-315153FA6C11}"/>
    <dgm:cxn modelId="{D57A83C2-1AE0-437B-859C-1AEA99DFA8C7}" type="presOf" srcId="{81367FA0-8C3B-8740-BC89-98086D8376AB}" destId="{2D1FE17C-3E12-4559-8070-3F37C810E534}" srcOrd="0" destOrd="0" presId="urn:microsoft.com/office/officeart/2005/8/layout/vList6"/>
    <dgm:cxn modelId="{605D2B10-D053-4FBE-BFDE-C8D6154ECD62}" type="presOf" srcId="{8170CF26-CE41-46C0-B43A-6610B694C930}" destId="{0839FDA4-11EC-4234-8BE7-61FD016557A6}" srcOrd="0" destOrd="0" presId="urn:microsoft.com/office/officeart/2005/8/layout/vList6"/>
    <dgm:cxn modelId="{7FE81BEC-0B95-4522-B9E3-696B6ACD2F12}" srcId="{16A51B52-3AC4-ED4F-89E4-5901821EBF4B}" destId="{8170CF26-CE41-46C0-B43A-6610B694C930}" srcOrd="3" destOrd="0" parTransId="{EBE87A29-78F5-4766-B663-00A0D8855422}" sibTransId="{3DBC6EA0-1523-4411-88D3-AB94D63255B3}"/>
    <dgm:cxn modelId="{9C20BA28-DE39-4055-BB72-5DA46167E65E}" type="presOf" srcId="{16A51B52-3AC4-ED4F-89E4-5901821EBF4B}" destId="{49E1D88F-6F61-44CC-A6A7-B24A6D7EE9ED}" srcOrd="0" destOrd="0" presId="urn:microsoft.com/office/officeart/2005/8/layout/vList6"/>
    <dgm:cxn modelId="{1A9E0342-8195-A345-97C6-27958D8FE98C}" srcId="{16A51B52-3AC4-ED4F-89E4-5901821EBF4B}" destId="{81367FA0-8C3B-8740-BC89-98086D8376AB}" srcOrd="0" destOrd="0" parTransId="{2C2517EE-EEED-D54E-9963-28B6A7C6320D}" sibTransId="{D05B3370-65A9-984B-A629-90118080E6F1}"/>
    <dgm:cxn modelId="{02E81AE7-7FD2-4515-B57F-43C88A9A53B6}" type="presOf" srcId="{C86237DC-7019-4780-841D-0DCAE8587257}" destId="{7F1D10FD-A619-4972-B88E-6622F463851E}" srcOrd="0" destOrd="0" presId="urn:microsoft.com/office/officeart/2005/8/layout/vList6"/>
    <dgm:cxn modelId="{6171DD09-1A27-394E-9A35-2B8DC9A9AF6D}" srcId="{16A51B52-3AC4-ED4F-89E4-5901821EBF4B}" destId="{FBC579DC-5FF1-0D42-ABCE-EB9213E55AE4}" srcOrd="1" destOrd="0" parTransId="{425D5EE4-23C9-9644-9ABC-771C470AE342}" sibTransId="{5A5EC4E8-98F0-9B4E-ABE8-DFFAE8FEACD3}"/>
    <dgm:cxn modelId="{E1BFF499-70B5-4E80-AD0E-EFF7F792001F}" type="presParOf" srcId="{49E1D88F-6F61-44CC-A6A7-B24A6D7EE9ED}" destId="{1C34913E-AC89-4B35-8FA0-908EA3411715}" srcOrd="0" destOrd="0" presId="urn:microsoft.com/office/officeart/2005/8/layout/vList6"/>
    <dgm:cxn modelId="{91984BD6-0AEE-4EED-A882-C177DD2AB261}" type="presParOf" srcId="{1C34913E-AC89-4B35-8FA0-908EA3411715}" destId="{2D1FE17C-3E12-4559-8070-3F37C810E534}" srcOrd="0" destOrd="0" presId="urn:microsoft.com/office/officeart/2005/8/layout/vList6"/>
    <dgm:cxn modelId="{FA00C321-81C9-4F2E-BAFC-363F3D2F8E80}" type="presParOf" srcId="{1C34913E-AC89-4B35-8FA0-908EA3411715}" destId="{141EF607-F818-4DD2-A13E-38035B790435}" srcOrd="1" destOrd="0" presId="urn:microsoft.com/office/officeart/2005/8/layout/vList6"/>
    <dgm:cxn modelId="{B7752543-DF99-4979-9B04-947EBF3ED6F7}" type="presParOf" srcId="{49E1D88F-6F61-44CC-A6A7-B24A6D7EE9ED}" destId="{68394769-8B75-4D58-8DD7-FDB40F730BF1}" srcOrd="1" destOrd="0" presId="urn:microsoft.com/office/officeart/2005/8/layout/vList6"/>
    <dgm:cxn modelId="{44DA42C9-1DDD-4F7F-A1E0-5A6B5EF17CF7}" type="presParOf" srcId="{49E1D88F-6F61-44CC-A6A7-B24A6D7EE9ED}" destId="{7B9F85B4-E4DF-4FAB-BAEC-10A8544D81D0}" srcOrd="2" destOrd="0" presId="urn:microsoft.com/office/officeart/2005/8/layout/vList6"/>
    <dgm:cxn modelId="{7FD82273-7091-44D5-8E1D-A53136598B9C}" type="presParOf" srcId="{7B9F85B4-E4DF-4FAB-BAEC-10A8544D81D0}" destId="{4387041D-11D9-48AA-A9EA-A8213588A6F6}" srcOrd="0" destOrd="0" presId="urn:microsoft.com/office/officeart/2005/8/layout/vList6"/>
    <dgm:cxn modelId="{082F5A35-B28C-4A07-A4FA-885CE5A59EF6}" type="presParOf" srcId="{7B9F85B4-E4DF-4FAB-BAEC-10A8544D81D0}" destId="{140E1543-1A28-4DE4-84B9-81443FC5CF2B}" srcOrd="1" destOrd="0" presId="urn:microsoft.com/office/officeart/2005/8/layout/vList6"/>
    <dgm:cxn modelId="{D032D3A5-6706-4D01-B4D9-505F06F7C0C2}" type="presParOf" srcId="{49E1D88F-6F61-44CC-A6A7-B24A6D7EE9ED}" destId="{8F87EE41-C67E-4EAE-9994-90775B4960CD}" srcOrd="3" destOrd="0" presId="urn:microsoft.com/office/officeart/2005/8/layout/vList6"/>
    <dgm:cxn modelId="{3EA5512D-E606-4CF0-AE2E-388CFA91C162}" type="presParOf" srcId="{49E1D88F-6F61-44CC-A6A7-B24A6D7EE9ED}" destId="{8BDDDA17-AC15-4403-8ED2-EFCC4B4A24B3}" srcOrd="4" destOrd="0" presId="urn:microsoft.com/office/officeart/2005/8/layout/vList6"/>
    <dgm:cxn modelId="{EECB30FF-5730-454A-84A5-087B3AA02FD3}" type="presParOf" srcId="{8BDDDA17-AC15-4403-8ED2-EFCC4B4A24B3}" destId="{7F1D10FD-A619-4972-B88E-6622F463851E}" srcOrd="0" destOrd="0" presId="urn:microsoft.com/office/officeart/2005/8/layout/vList6"/>
    <dgm:cxn modelId="{84865C03-EEFD-46CB-98B9-0E0051D062E2}" type="presParOf" srcId="{8BDDDA17-AC15-4403-8ED2-EFCC4B4A24B3}" destId="{6E8401E9-78D5-4730-AE20-3259EBAF8BD5}" srcOrd="1" destOrd="0" presId="urn:microsoft.com/office/officeart/2005/8/layout/vList6"/>
    <dgm:cxn modelId="{12850B4B-2947-4FD1-9B6E-00B92A0F171F}" type="presParOf" srcId="{49E1D88F-6F61-44CC-A6A7-B24A6D7EE9ED}" destId="{4CF5D955-94CA-4352-B174-9E664491A90A}" srcOrd="5" destOrd="0" presId="urn:microsoft.com/office/officeart/2005/8/layout/vList6"/>
    <dgm:cxn modelId="{7D7DCA1E-1DB8-465C-9FF0-2C8862DF6D2E}" type="presParOf" srcId="{49E1D88F-6F61-44CC-A6A7-B24A6D7EE9ED}" destId="{BA4A0788-634E-4525-8B5A-FEE22E5248BD}" srcOrd="6" destOrd="0" presId="urn:microsoft.com/office/officeart/2005/8/layout/vList6"/>
    <dgm:cxn modelId="{781D7687-B854-4F10-96B4-7C60A2D43323}" type="presParOf" srcId="{BA4A0788-634E-4525-8B5A-FEE22E5248BD}" destId="{0839FDA4-11EC-4234-8BE7-61FD016557A6}" srcOrd="0" destOrd="0" presId="urn:microsoft.com/office/officeart/2005/8/layout/vList6"/>
    <dgm:cxn modelId="{EE05CCF8-2084-457A-8DE2-E1F8F44846C9}" type="presParOf" srcId="{BA4A0788-634E-4525-8B5A-FEE22E5248BD}" destId="{6C7EB025-C1FE-4960-8845-AB6D4B5AE478}"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6A51B52-3AC4-ED4F-89E4-5901821EBF4B}" type="doc">
      <dgm:prSet loTypeId="urn:microsoft.com/office/officeart/2008/layout/VerticalCurvedList" loCatId="list" qsTypeId="urn:microsoft.com/office/officeart/2005/8/quickstyle/3d3" qsCatId="3D" csTypeId="urn:microsoft.com/office/officeart/2005/8/colors/colorful2" csCatId="colorful" phldr="1"/>
      <dgm:spPr/>
      <dgm:t>
        <a:bodyPr/>
        <a:lstStyle/>
        <a:p>
          <a:endParaRPr lang="en-US"/>
        </a:p>
      </dgm:t>
    </dgm:pt>
    <dgm:pt modelId="{FBC579DC-5FF1-0D42-ABCE-EB9213E55AE4}">
      <dgm:prSet phldrT="[Text]" custT="1"/>
      <dgm:spPr>
        <a:solidFill>
          <a:srgbClr val="0070C0"/>
        </a:solidFill>
      </dgm:spPr>
      <dgm:t>
        <a:bodyPr/>
        <a:lstStyle/>
        <a:p>
          <a:r>
            <a:rPr lang="en-US" sz="1800" dirty="0" smtClean="0"/>
            <a:t>series of web pages that provide two options: taking lessons and testing learner’s knowledge</a:t>
          </a:r>
          <a:endParaRPr lang="en-US" sz="1800" b="1" dirty="0"/>
        </a:p>
      </dgm:t>
    </dgm:pt>
    <dgm:pt modelId="{5A5EC4E8-98F0-9B4E-ABE8-DFFAE8FEACD3}" type="sibTrans" cxnId="{6171DD09-1A27-394E-9A35-2B8DC9A9AF6D}">
      <dgm:prSet/>
      <dgm:spPr/>
      <dgm:t>
        <a:bodyPr/>
        <a:lstStyle/>
        <a:p>
          <a:endParaRPr lang="en-US"/>
        </a:p>
      </dgm:t>
    </dgm:pt>
    <dgm:pt modelId="{425D5EE4-23C9-9644-9ABC-771C470AE342}" type="parTrans" cxnId="{6171DD09-1A27-394E-9A35-2B8DC9A9AF6D}">
      <dgm:prSet/>
      <dgm:spPr/>
      <dgm:t>
        <a:bodyPr/>
        <a:lstStyle/>
        <a:p>
          <a:endParaRPr lang="en-US"/>
        </a:p>
      </dgm:t>
    </dgm:pt>
    <dgm:pt modelId="{C86237DC-7019-4780-841D-0DCAE8587257}">
      <dgm:prSet custT="1"/>
      <dgm:spPr/>
      <dgm:t>
        <a:bodyPr lIns="72000" rIns="72000"/>
        <a:lstStyle/>
        <a:p>
          <a:pPr>
            <a:lnSpc>
              <a:spcPct val="90000"/>
            </a:lnSpc>
          </a:pPr>
          <a:r>
            <a:rPr lang="sr-Latn-RS" sz="1800" b="0" dirty="0" smtClean="0"/>
            <a:t>                   </a:t>
          </a:r>
          <a:r>
            <a:rPr lang="en-US" sz="1800" b="0" dirty="0" smtClean="0"/>
            <a:t>helps in process of managing data about a learner and course material  </a:t>
          </a:r>
          <a:endParaRPr lang="en-US" sz="1800" b="0" dirty="0"/>
        </a:p>
      </dgm:t>
    </dgm:pt>
    <dgm:pt modelId="{8168BDC0-EAED-431C-85E9-315153FA6C11}" type="sibTrans" cxnId="{FD806A5C-0D76-4D80-97E9-08137470A919}">
      <dgm:prSet/>
      <dgm:spPr/>
      <dgm:t>
        <a:bodyPr/>
        <a:lstStyle/>
        <a:p>
          <a:endParaRPr lang="en-US"/>
        </a:p>
      </dgm:t>
    </dgm:pt>
    <dgm:pt modelId="{B3C9466C-0926-465D-BACF-19698C803F02}" type="parTrans" cxnId="{FD806A5C-0D76-4D80-97E9-08137470A919}">
      <dgm:prSet/>
      <dgm:spPr/>
      <dgm:t>
        <a:bodyPr/>
        <a:lstStyle/>
        <a:p>
          <a:endParaRPr lang="en-US"/>
        </a:p>
      </dgm:t>
    </dgm:pt>
    <dgm:pt modelId="{983A9845-E50E-4F54-9A62-FB71F5B1C246}" type="pres">
      <dgm:prSet presAssocID="{16A51B52-3AC4-ED4F-89E4-5901821EBF4B}" presName="Name0" presStyleCnt="0">
        <dgm:presLayoutVars>
          <dgm:chMax val="7"/>
          <dgm:chPref val="7"/>
          <dgm:dir/>
        </dgm:presLayoutVars>
      </dgm:prSet>
      <dgm:spPr/>
      <dgm:t>
        <a:bodyPr/>
        <a:lstStyle/>
        <a:p>
          <a:endParaRPr lang="en-US"/>
        </a:p>
      </dgm:t>
    </dgm:pt>
    <dgm:pt modelId="{D0E0FD10-638C-4E91-850C-D361ED4DAB59}" type="pres">
      <dgm:prSet presAssocID="{16A51B52-3AC4-ED4F-89E4-5901821EBF4B}" presName="Name1" presStyleCnt="0"/>
      <dgm:spPr/>
      <dgm:t>
        <a:bodyPr/>
        <a:lstStyle/>
        <a:p>
          <a:endParaRPr lang="en-US"/>
        </a:p>
      </dgm:t>
    </dgm:pt>
    <dgm:pt modelId="{43178609-2773-40F5-B080-D7E458C5DA46}" type="pres">
      <dgm:prSet presAssocID="{16A51B52-3AC4-ED4F-89E4-5901821EBF4B}" presName="cycle" presStyleCnt="0"/>
      <dgm:spPr/>
      <dgm:t>
        <a:bodyPr/>
        <a:lstStyle/>
        <a:p>
          <a:endParaRPr lang="en-US"/>
        </a:p>
      </dgm:t>
    </dgm:pt>
    <dgm:pt modelId="{1CF33B77-CC20-4473-99FE-7B9789AF4036}" type="pres">
      <dgm:prSet presAssocID="{16A51B52-3AC4-ED4F-89E4-5901821EBF4B}" presName="srcNode" presStyleLbl="node1" presStyleIdx="0" presStyleCnt="2"/>
      <dgm:spPr/>
      <dgm:t>
        <a:bodyPr/>
        <a:lstStyle/>
        <a:p>
          <a:endParaRPr lang="en-US"/>
        </a:p>
      </dgm:t>
    </dgm:pt>
    <dgm:pt modelId="{E3F82A5F-0F56-446D-946D-633E86C57D24}" type="pres">
      <dgm:prSet presAssocID="{16A51B52-3AC4-ED4F-89E4-5901821EBF4B}" presName="conn" presStyleLbl="parChTrans1D2" presStyleIdx="0" presStyleCnt="1"/>
      <dgm:spPr/>
      <dgm:t>
        <a:bodyPr/>
        <a:lstStyle/>
        <a:p>
          <a:endParaRPr lang="en-US"/>
        </a:p>
      </dgm:t>
    </dgm:pt>
    <dgm:pt modelId="{0E600B3C-6337-42BB-8841-43EA2B9A9D29}" type="pres">
      <dgm:prSet presAssocID="{16A51B52-3AC4-ED4F-89E4-5901821EBF4B}" presName="extraNode" presStyleLbl="node1" presStyleIdx="0" presStyleCnt="2"/>
      <dgm:spPr/>
      <dgm:t>
        <a:bodyPr/>
        <a:lstStyle/>
        <a:p>
          <a:endParaRPr lang="en-US"/>
        </a:p>
      </dgm:t>
    </dgm:pt>
    <dgm:pt modelId="{69AF2065-1435-4BF4-A60A-DB8AA397A482}" type="pres">
      <dgm:prSet presAssocID="{16A51B52-3AC4-ED4F-89E4-5901821EBF4B}" presName="dstNode" presStyleLbl="node1" presStyleIdx="0" presStyleCnt="2"/>
      <dgm:spPr/>
      <dgm:t>
        <a:bodyPr/>
        <a:lstStyle/>
        <a:p>
          <a:endParaRPr lang="en-US"/>
        </a:p>
      </dgm:t>
    </dgm:pt>
    <dgm:pt modelId="{1F881F71-C7CA-44B3-8DD3-9A178E9DC3FF}" type="pres">
      <dgm:prSet presAssocID="{FBC579DC-5FF1-0D42-ABCE-EB9213E55AE4}" presName="text_1" presStyleLbl="node1" presStyleIdx="0" presStyleCnt="2" custLinFactNeighborX="3275">
        <dgm:presLayoutVars>
          <dgm:bulletEnabled val="1"/>
        </dgm:presLayoutVars>
      </dgm:prSet>
      <dgm:spPr/>
      <dgm:t>
        <a:bodyPr/>
        <a:lstStyle/>
        <a:p>
          <a:endParaRPr lang="en-US"/>
        </a:p>
      </dgm:t>
    </dgm:pt>
    <dgm:pt modelId="{B072D4FF-7406-48F1-9F6F-CA7701B87AF3}" type="pres">
      <dgm:prSet presAssocID="{FBC579DC-5FF1-0D42-ABCE-EB9213E55AE4}" presName="accent_1" presStyleCnt="0"/>
      <dgm:spPr/>
      <dgm:t>
        <a:bodyPr/>
        <a:lstStyle/>
        <a:p>
          <a:endParaRPr lang="en-US"/>
        </a:p>
      </dgm:t>
    </dgm:pt>
    <dgm:pt modelId="{46E11374-16AC-4A57-8D55-DDBCF5FAA104}" type="pres">
      <dgm:prSet presAssocID="{FBC579DC-5FF1-0D42-ABCE-EB9213E55AE4}" presName="accentRepeatNode" presStyleLbl="solidFgAcc1" presStyleIdx="0" presStyleCnt="2"/>
      <dgm:spPr>
        <a:gradFill flip="none" rotWithShape="0">
          <a:gsLst>
            <a:gs pos="0">
              <a:schemeClr val="accent6">
                <a:lumMod val="20000"/>
                <a:lumOff val="80000"/>
              </a:schemeClr>
            </a:gs>
            <a:gs pos="50000">
              <a:srgbClr val="FF99FF">
                <a:shade val="67500"/>
                <a:satMod val="115000"/>
              </a:srgbClr>
            </a:gs>
            <a:gs pos="100000">
              <a:srgbClr val="FF99FF">
                <a:shade val="100000"/>
                <a:satMod val="115000"/>
              </a:srgbClr>
            </a:gs>
          </a:gsLst>
          <a:lin ang="8100000" scaled="1"/>
          <a:tileRect/>
        </a:gradFill>
      </dgm:spPr>
      <dgm:t>
        <a:bodyPr/>
        <a:lstStyle/>
        <a:p>
          <a:endParaRPr lang="en-US"/>
        </a:p>
      </dgm:t>
    </dgm:pt>
    <dgm:pt modelId="{4F0693E2-64F4-4067-A5BE-03564F20F436}" type="pres">
      <dgm:prSet presAssocID="{C86237DC-7019-4780-841D-0DCAE8587257}" presName="text_2" presStyleLbl="node1" presStyleIdx="1" presStyleCnt="2">
        <dgm:presLayoutVars>
          <dgm:bulletEnabled val="1"/>
        </dgm:presLayoutVars>
      </dgm:prSet>
      <dgm:spPr/>
      <dgm:t>
        <a:bodyPr/>
        <a:lstStyle/>
        <a:p>
          <a:endParaRPr lang="en-US"/>
        </a:p>
      </dgm:t>
    </dgm:pt>
    <dgm:pt modelId="{EAE5FAEC-60D2-420B-8241-85A2E350AF8D}" type="pres">
      <dgm:prSet presAssocID="{C86237DC-7019-4780-841D-0DCAE8587257}" presName="accent_2" presStyleCnt="0"/>
      <dgm:spPr/>
      <dgm:t>
        <a:bodyPr/>
        <a:lstStyle/>
        <a:p>
          <a:endParaRPr lang="en-US"/>
        </a:p>
      </dgm:t>
    </dgm:pt>
    <dgm:pt modelId="{9256FA34-3536-4F59-8B9C-E3417E5417B1}" type="pres">
      <dgm:prSet presAssocID="{C86237DC-7019-4780-841D-0DCAE8587257}" presName="accentRepeatNode" presStyleLbl="solidFgAcc1" presStyleIdx="1" presStyleCnt="2"/>
      <dgm:spPr>
        <a:gradFill flip="none" rotWithShape="0">
          <a:gsLst>
            <a:gs pos="0">
              <a:srgbClr val="61E189">
                <a:shade val="30000"/>
                <a:satMod val="115000"/>
              </a:srgbClr>
            </a:gs>
            <a:gs pos="50000">
              <a:srgbClr val="61E189">
                <a:shade val="67500"/>
                <a:satMod val="115000"/>
              </a:srgbClr>
            </a:gs>
            <a:gs pos="100000">
              <a:srgbClr val="61E189">
                <a:shade val="100000"/>
                <a:satMod val="115000"/>
              </a:srgbClr>
            </a:gs>
          </a:gsLst>
          <a:lin ang="18900000" scaled="1"/>
          <a:tileRect/>
        </a:gradFill>
      </dgm:spPr>
      <dgm:t>
        <a:bodyPr/>
        <a:lstStyle/>
        <a:p>
          <a:endParaRPr lang="en-US"/>
        </a:p>
      </dgm:t>
    </dgm:pt>
  </dgm:ptLst>
  <dgm:cxnLst>
    <dgm:cxn modelId="{5C41B32D-35FA-49BA-BCCE-88A45E4563F0}" type="presOf" srcId="{FBC579DC-5FF1-0D42-ABCE-EB9213E55AE4}" destId="{1F881F71-C7CA-44B3-8DD3-9A178E9DC3FF}" srcOrd="0" destOrd="0" presId="urn:microsoft.com/office/officeart/2008/layout/VerticalCurvedList"/>
    <dgm:cxn modelId="{843749FA-91ED-4B33-BA4A-EC33F386857B}" type="presOf" srcId="{16A51B52-3AC4-ED4F-89E4-5901821EBF4B}" destId="{983A9845-E50E-4F54-9A62-FB71F5B1C246}" srcOrd="0" destOrd="0" presId="urn:microsoft.com/office/officeart/2008/layout/VerticalCurvedList"/>
    <dgm:cxn modelId="{656BA0B4-9596-413B-9F10-FF434A302FB0}" type="presOf" srcId="{C86237DC-7019-4780-841D-0DCAE8587257}" destId="{4F0693E2-64F4-4067-A5BE-03564F20F436}" srcOrd="0" destOrd="0" presId="urn:microsoft.com/office/officeart/2008/layout/VerticalCurvedList"/>
    <dgm:cxn modelId="{6171DD09-1A27-394E-9A35-2B8DC9A9AF6D}" srcId="{16A51B52-3AC4-ED4F-89E4-5901821EBF4B}" destId="{FBC579DC-5FF1-0D42-ABCE-EB9213E55AE4}" srcOrd="0" destOrd="0" parTransId="{425D5EE4-23C9-9644-9ABC-771C470AE342}" sibTransId="{5A5EC4E8-98F0-9B4E-ABE8-DFFAE8FEACD3}"/>
    <dgm:cxn modelId="{FD806A5C-0D76-4D80-97E9-08137470A919}" srcId="{16A51B52-3AC4-ED4F-89E4-5901821EBF4B}" destId="{C86237DC-7019-4780-841D-0DCAE8587257}" srcOrd="1" destOrd="0" parTransId="{B3C9466C-0926-465D-BACF-19698C803F02}" sibTransId="{8168BDC0-EAED-431C-85E9-315153FA6C11}"/>
    <dgm:cxn modelId="{1ECBB111-779D-4CFF-8ABF-8B005BF74269}" type="presOf" srcId="{5A5EC4E8-98F0-9B4E-ABE8-DFFAE8FEACD3}" destId="{E3F82A5F-0F56-446D-946D-633E86C57D24}" srcOrd="0" destOrd="0" presId="urn:microsoft.com/office/officeart/2008/layout/VerticalCurvedList"/>
    <dgm:cxn modelId="{0D8F6866-2BED-4426-8822-867456DADB44}" type="presParOf" srcId="{983A9845-E50E-4F54-9A62-FB71F5B1C246}" destId="{D0E0FD10-638C-4E91-850C-D361ED4DAB59}" srcOrd="0" destOrd="0" presId="urn:microsoft.com/office/officeart/2008/layout/VerticalCurvedList"/>
    <dgm:cxn modelId="{FF5B8394-AD0C-4D22-AB7C-A5AF040DA93D}" type="presParOf" srcId="{D0E0FD10-638C-4E91-850C-D361ED4DAB59}" destId="{43178609-2773-40F5-B080-D7E458C5DA46}" srcOrd="0" destOrd="0" presId="urn:microsoft.com/office/officeart/2008/layout/VerticalCurvedList"/>
    <dgm:cxn modelId="{E37257D7-752F-4003-A28C-41C761B997D7}" type="presParOf" srcId="{43178609-2773-40F5-B080-D7E458C5DA46}" destId="{1CF33B77-CC20-4473-99FE-7B9789AF4036}" srcOrd="0" destOrd="0" presId="urn:microsoft.com/office/officeart/2008/layout/VerticalCurvedList"/>
    <dgm:cxn modelId="{9EA02816-5778-4DB5-9C25-811B03EADE02}" type="presParOf" srcId="{43178609-2773-40F5-B080-D7E458C5DA46}" destId="{E3F82A5F-0F56-446D-946D-633E86C57D24}" srcOrd="1" destOrd="0" presId="urn:microsoft.com/office/officeart/2008/layout/VerticalCurvedList"/>
    <dgm:cxn modelId="{D6C20A90-B7BE-43DD-A698-CD0A8D08D1BD}" type="presParOf" srcId="{43178609-2773-40F5-B080-D7E458C5DA46}" destId="{0E600B3C-6337-42BB-8841-43EA2B9A9D29}" srcOrd="2" destOrd="0" presId="urn:microsoft.com/office/officeart/2008/layout/VerticalCurvedList"/>
    <dgm:cxn modelId="{7A2B4086-804A-4D4C-A880-92233810C6BB}" type="presParOf" srcId="{43178609-2773-40F5-B080-D7E458C5DA46}" destId="{69AF2065-1435-4BF4-A60A-DB8AA397A482}" srcOrd="3" destOrd="0" presId="urn:microsoft.com/office/officeart/2008/layout/VerticalCurvedList"/>
    <dgm:cxn modelId="{BC5E62BE-E34E-4751-B9E0-4D5E819DBE80}" type="presParOf" srcId="{D0E0FD10-638C-4E91-850C-D361ED4DAB59}" destId="{1F881F71-C7CA-44B3-8DD3-9A178E9DC3FF}" srcOrd="1" destOrd="0" presId="urn:microsoft.com/office/officeart/2008/layout/VerticalCurvedList"/>
    <dgm:cxn modelId="{F58FF361-5842-4C87-8CCE-75EE6A84C54D}" type="presParOf" srcId="{D0E0FD10-638C-4E91-850C-D361ED4DAB59}" destId="{B072D4FF-7406-48F1-9F6F-CA7701B87AF3}" srcOrd="2" destOrd="0" presId="urn:microsoft.com/office/officeart/2008/layout/VerticalCurvedList"/>
    <dgm:cxn modelId="{08D79B67-412D-4545-A9A6-AC17EBF0A313}" type="presParOf" srcId="{B072D4FF-7406-48F1-9F6F-CA7701B87AF3}" destId="{46E11374-16AC-4A57-8D55-DDBCF5FAA104}" srcOrd="0" destOrd="0" presId="urn:microsoft.com/office/officeart/2008/layout/VerticalCurvedList"/>
    <dgm:cxn modelId="{C9BB87EE-27F7-416A-BAD9-89E0E84570DB}" type="presParOf" srcId="{D0E0FD10-638C-4E91-850C-D361ED4DAB59}" destId="{4F0693E2-64F4-4067-A5BE-03564F20F436}" srcOrd="3" destOrd="0" presId="urn:microsoft.com/office/officeart/2008/layout/VerticalCurvedList"/>
    <dgm:cxn modelId="{CC717297-21C8-4B41-A3F9-9F78EB7EC450}" type="presParOf" srcId="{D0E0FD10-638C-4E91-850C-D361ED4DAB59}" destId="{EAE5FAEC-60D2-420B-8241-85A2E350AF8D}" srcOrd="4" destOrd="0" presId="urn:microsoft.com/office/officeart/2008/layout/VerticalCurvedList"/>
    <dgm:cxn modelId="{8BEB0E80-6D32-42F9-AE5A-58A5B641C8A3}" type="presParOf" srcId="{EAE5FAEC-60D2-420B-8241-85A2E350AF8D}" destId="{9256FA34-3536-4F59-8B9C-E3417E5417B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1EF607-F818-4DD2-A13E-38035B790435}">
      <dsp:nvSpPr>
        <dsp:cNvPr id="0" name=""/>
        <dsp:cNvSpPr/>
      </dsp:nvSpPr>
      <dsp:spPr>
        <a:xfrm>
          <a:off x="6801409" y="1266"/>
          <a:ext cx="1303758" cy="1005029"/>
        </a:xfrm>
        <a:prstGeom prst="rightArrow">
          <a:avLst>
            <a:gd name="adj1" fmla="val 75000"/>
            <a:gd name="adj2" fmla="val 5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190500" dist="228600" dir="2700000" sy="90000" rotWithShape="0">
            <a:srgbClr val="000000">
              <a:alpha val="255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D1FE17C-3E12-4559-8070-3F37C810E534}">
      <dsp:nvSpPr>
        <dsp:cNvPr id="0" name=""/>
        <dsp:cNvSpPr/>
      </dsp:nvSpPr>
      <dsp:spPr>
        <a:xfrm>
          <a:off x="1223" y="1266"/>
          <a:ext cx="6800186" cy="1005029"/>
        </a:xfrm>
        <a:prstGeom prst="roundRect">
          <a:avLst/>
        </a:prstGeom>
        <a:gradFill flip="none" rotWithShape="0">
          <a:gsLst>
            <a:gs pos="0">
              <a:srgbClr val="FF99FF">
                <a:shade val="30000"/>
                <a:satMod val="115000"/>
              </a:srgbClr>
            </a:gs>
            <a:gs pos="50000">
              <a:srgbClr val="FF99FF">
                <a:shade val="67500"/>
                <a:satMod val="115000"/>
              </a:srgbClr>
            </a:gs>
            <a:gs pos="100000">
              <a:srgbClr val="FF99FF">
                <a:shade val="100000"/>
                <a:satMod val="115000"/>
              </a:srgbClr>
            </a:gs>
          </a:gsLst>
          <a:lin ang="8100000" scaled="1"/>
          <a:tileRect/>
        </a:gradFill>
        <a:ln>
          <a:noFill/>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sr-Latn-RS" sz="2000" kern="1200" dirty="0" smtClean="0"/>
            <a:t>Most popular tags</a:t>
          </a:r>
          <a:endParaRPr lang="en-US" sz="2000" kern="1200" dirty="0"/>
        </a:p>
      </dsp:txBody>
      <dsp:txXfrm>
        <a:off x="50284" y="50327"/>
        <a:ext cx="6702064" cy="906907"/>
      </dsp:txXfrm>
    </dsp:sp>
    <dsp:sp modelId="{140E1543-1A28-4DE4-84B9-81443FC5CF2B}">
      <dsp:nvSpPr>
        <dsp:cNvPr id="0" name=""/>
        <dsp:cNvSpPr/>
      </dsp:nvSpPr>
      <dsp:spPr>
        <a:xfrm>
          <a:off x="6736259" y="1106799"/>
          <a:ext cx="1366930" cy="1005029"/>
        </a:xfrm>
        <a:prstGeom prst="rightArrow">
          <a:avLst>
            <a:gd name="adj1" fmla="val 75000"/>
            <a:gd name="adj2" fmla="val 50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190500" dist="228600" dir="2700000" sy="90000" rotWithShape="0">
            <a:srgbClr val="000000">
              <a:alpha val="255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387041D-11D9-48AA-A9EA-A8213588A6F6}">
      <dsp:nvSpPr>
        <dsp:cNvPr id="0" name=""/>
        <dsp:cNvSpPr/>
      </dsp:nvSpPr>
      <dsp:spPr>
        <a:xfrm>
          <a:off x="3202" y="1106799"/>
          <a:ext cx="6733056" cy="1005029"/>
        </a:xfrm>
        <a:prstGeom prst="roundRect">
          <a:avLst/>
        </a:prstGeom>
        <a:gradFill flip="none" rotWithShape="0">
          <a:gsLst>
            <a:gs pos="0">
              <a:srgbClr val="00B0F0">
                <a:shade val="30000"/>
                <a:satMod val="115000"/>
              </a:srgbClr>
            </a:gs>
            <a:gs pos="50000">
              <a:srgbClr val="00B0F0">
                <a:shade val="67500"/>
                <a:satMod val="115000"/>
              </a:srgbClr>
            </a:gs>
            <a:gs pos="100000">
              <a:srgbClr val="00B0F0">
                <a:shade val="100000"/>
                <a:satMod val="115000"/>
              </a:srgbClr>
            </a:gs>
          </a:gsLst>
          <a:lin ang="8100000" scaled="1"/>
          <a:tileRect/>
        </a:gradFill>
        <a:ln>
          <a:noFill/>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sr-Latn-RS" sz="2000" kern="1200" smtClean="0"/>
            <a:t>C</a:t>
          </a:r>
          <a:r>
            <a:rPr lang="en-US" sz="2000" kern="1200" smtClean="0"/>
            <a:t>ollaborative filtering based on collaborative tagging</a:t>
          </a:r>
          <a:endParaRPr lang="en-US" sz="2000" kern="1200" dirty="0"/>
        </a:p>
      </dsp:txBody>
      <dsp:txXfrm>
        <a:off x="52263" y="1155860"/>
        <a:ext cx="6634934" cy="906907"/>
      </dsp:txXfrm>
    </dsp:sp>
    <dsp:sp modelId="{6E8401E9-78D5-4730-AE20-3259EBAF8BD5}">
      <dsp:nvSpPr>
        <dsp:cNvPr id="0" name=""/>
        <dsp:cNvSpPr/>
      </dsp:nvSpPr>
      <dsp:spPr>
        <a:xfrm>
          <a:off x="6698201" y="2212332"/>
          <a:ext cx="1407132" cy="1005029"/>
        </a:xfrm>
        <a:prstGeom prst="rightArrow">
          <a:avLst>
            <a:gd name="adj1" fmla="val 75000"/>
            <a:gd name="adj2" fmla="val 50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190500" dist="228600" dir="2700000" sy="90000" rotWithShape="0">
            <a:srgbClr val="000000">
              <a:alpha val="255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F1D10FD-A619-4972-B88E-6622F463851E}">
      <dsp:nvSpPr>
        <dsp:cNvPr id="0" name=""/>
        <dsp:cNvSpPr/>
      </dsp:nvSpPr>
      <dsp:spPr>
        <a:xfrm>
          <a:off x="1057" y="2212332"/>
          <a:ext cx="6697143" cy="1005029"/>
        </a:xfrm>
        <a:prstGeom prst="roundRect">
          <a:avLst/>
        </a:prstGeom>
        <a:gradFill rotWithShape="0">
          <a:gsLst>
            <a:gs pos="0">
              <a:schemeClr val="accent4">
                <a:hueOff val="0"/>
                <a:satOff val="0"/>
                <a:lumOff val="0"/>
                <a:alphaOff val="0"/>
                <a:shade val="60000"/>
              </a:schemeClr>
            </a:gs>
            <a:gs pos="33000">
              <a:schemeClr val="accent4">
                <a:hueOff val="0"/>
                <a:satOff val="0"/>
                <a:lumOff val="0"/>
                <a:alphaOff val="0"/>
                <a:tint val="86500"/>
              </a:schemeClr>
            </a:gs>
            <a:gs pos="46750">
              <a:schemeClr val="accent4">
                <a:hueOff val="0"/>
                <a:satOff val="0"/>
                <a:lumOff val="0"/>
                <a:alphaOff val="0"/>
                <a:tint val="71000"/>
                <a:satMod val="112000"/>
              </a:schemeClr>
            </a:gs>
            <a:gs pos="53000">
              <a:schemeClr val="accent4">
                <a:hueOff val="0"/>
                <a:satOff val="0"/>
                <a:lumOff val="0"/>
                <a:alphaOff val="0"/>
                <a:tint val="71000"/>
                <a:satMod val="112000"/>
              </a:schemeClr>
            </a:gs>
            <a:gs pos="68000">
              <a:schemeClr val="accent4">
                <a:hueOff val="0"/>
                <a:satOff val="0"/>
                <a:lumOff val="0"/>
                <a:alphaOff val="0"/>
                <a:tint val="86000"/>
              </a:schemeClr>
            </a:gs>
            <a:gs pos="100000">
              <a:schemeClr val="accent4">
                <a:hueOff val="0"/>
                <a:satOff val="0"/>
                <a:lumOff val="0"/>
                <a:alphaOff val="0"/>
                <a:shade val="60000"/>
              </a:schemeClr>
            </a:gs>
          </a:gsLst>
          <a:lin ang="8350000" scaled="1"/>
        </a:gradFill>
        <a:ln>
          <a:noFill/>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err="1" smtClean="0"/>
            <a:t>FolkRank</a:t>
          </a:r>
          <a:r>
            <a:rPr lang="en-US" sz="2000" kern="1200" dirty="0" smtClean="0"/>
            <a:t> and HOSVD</a:t>
          </a:r>
          <a:endParaRPr lang="en-US" sz="2000" kern="1200" dirty="0"/>
        </a:p>
      </dsp:txBody>
      <dsp:txXfrm>
        <a:off x="50118" y="2261393"/>
        <a:ext cx="6599021" cy="906907"/>
      </dsp:txXfrm>
    </dsp:sp>
    <dsp:sp modelId="{6C7EB025-C1FE-4960-8845-AB6D4B5AE478}">
      <dsp:nvSpPr>
        <dsp:cNvPr id="0" name=""/>
        <dsp:cNvSpPr/>
      </dsp:nvSpPr>
      <dsp:spPr>
        <a:xfrm>
          <a:off x="6730776" y="3317865"/>
          <a:ext cx="1371472" cy="1005029"/>
        </a:xfrm>
        <a:prstGeom prst="rightArrow">
          <a:avLst>
            <a:gd name="adj1" fmla="val 75000"/>
            <a:gd name="adj2" fmla="val 50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190500" dist="228600" dir="2700000" sy="90000" rotWithShape="0">
            <a:srgbClr val="000000">
              <a:alpha val="255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839FDA4-11EC-4234-8BE7-61FD016557A6}">
      <dsp:nvSpPr>
        <dsp:cNvPr id="0" name=""/>
        <dsp:cNvSpPr/>
      </dsp:nvSpPr>
      <dsp:spPr>
        <a:xfrm>
          <a:off x="4142" y="3317865"/>
          <a:ext cx="6726633" cy="1005029"/>
        </a:xfrm>
        <a:prstGeom prst="roundRect">
          <a:avLst/>
        </a:prstGeom>
        <a:gradFill rotWithShape="0">
          <a:gsLst>
            <a:gs pos="0">
              <a:schemeClr val="accent5">
                <a:hueOff val="0"/>
                <a:satOff val="0"/>
                <a:lumOff val="0"/>
                <a:alphaOff val="0"/>
                <a:shade val="60000"/>
              </a:schemeClr>
            </a:gs>
            <a:gs pos="33000">
              <a:schemeClr val="accent5">
                <a:hueOff val="0"/>
                <a:satOff val="0"/>
                <a:lumOff val="0"/>
                <a:alphaOff val="0"/>
                <a:tint val="86500"/>
              </a:schemeClr>
            </a:gs>
            <a:gs pos="46750">
              <a:schemeClr val="accent5">
                <a:hueOff val="0"/>
                <a:satOff val="0"/>
                <a:lumOff val="0"/>
                <a:alphaOff val="0"/>
                <a:tint val="71000"/>
                <a:satMod val="112000"/>
              </a:schemeClr>
            </a:gs>
            <a:gs pos="53000">
              <a:schemeClr val="accent5">
                <a:hueOff val="0"/>
                <a:satOff val="0"/>
                <a:lumOff val="0"/>
                <a:alphaOff val="0"/>
                <a:tint val="71000"/>
                <a:satMod val="112000"/>
              </a:schemeClr>
            </a:gs>
            <a:gs pos="68000">
              <a:schemeClr val="accent5">
                <a:hueOff val="0"/>
                <a:satOff val="0"/>
                <a:lumOff val="0"/>
                <a:alphaOff val="0"/>
                <a:tint val="86000"/>
              </a:schemeClr>
            </a:gs>
            <a:gs pos="100000">
              <a:schemeClr val="accent5">
                <a:hueOff val="0"/>
                <a:satOff val="0"/>
                <a:lumOff val="0"/>
                <a:alphaOff val="0"/>
                <a:shade val="60000"/>
              </a:schemeClr>
            </a:gs>
          </a:gsLst>
          <a:lin ang="8350000" scaled="1"/>
        </a:gradFill>
        <a:ln>
          <a:noFill/>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kern="1200" dirty="0" smtClean="0"/>
            <a:t>Tensor Factorization Technique</a:t>
          </a:r>
          <a:endParaRPr lang="en-US" sz="2000" kern="1200" dirty="0"/>
        </a:p>
      </dsp:txBody>
      <dsp:txXfrm>
        <a:off x="53203" y="3366926"/>
        <a:ext cx="6628511" cy="9069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82A5F-0F56-446D-946D-633E86C57D24}">
      <dsp:nvSpPr>
        <dsp:cNvPr id="0" name=""/>
        <dsp:cNvSpPr/>
      </dsp:nvSpPr>
      <dsp:spPr>
        <a:xfrm>
          <a:off x="-5471624" y="-844209"/>
          <a:ext cx="6565219" cy="6565219"/>
        </a:xfrm>
        <a:prstGeom prst="blockArc">
          <a:avLst>
            <a:gd name="adj1" fmla="val 18900000"/>
            <a:gd name="adj2" fmla="val 2700000"/>
            <a:gd name="adj3" fmla="val 329"/>
          </a:avLst>
        </a:prstGeom>
        <a:noFill/>
        <a:ln w="25400"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F881F71-C7CA-44B3-8DD3-9A178E9DC3FF}">
      <dsp:nvSpPr>
        <dsp:cNvPr id="0" name=""/>
        <dsp:cNvSpPr/>
      </dsp:nvSpPr>
      <dsp:spPr>
        <a:xfrm>
          <a:off x="922202" y="696699"/>
          <a:ext cx="7764597" cy="1393204"/>
        </a:xfrm>
        <a:prstGeom prst="rect">
          <a:avLst/>
        </a:prstGeom>
        <a:solidFill>
          <a:srgbClr val="0070C0"/>
        </a:solidFill>
        <a:ln>
          <a:noFill/>
        </a:ln>
        <a:effectLst>
          <a:outerShdw blurRad="190500" dist="228600" dir="2700000" sy="90000" rotWithShape="0">
            <a:srgbClr val="000000">
              <a:alpha val="255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05856"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t>series of web pages that provide two options: taking lessons and testing learner’s knowledge</a:t>
          </a:r>
          <a:endParaRPr lang="en-US" sz="1800" b="1" kern="1200" dirty="0"/>
        </a:p>
      </dsp:txBody>
      <dsp:txXfrm>
        <a:off x="922202" y="696699"/>
        <a:ext cx="7764597" cy="1393204"/>
      </dsp:txXfrm>
    </dsp:sp>
    <dsp:sp modelId="{46E11374-16AC-4A57-8D55-DDBCF5FAA104}">
      <dsp:nvSpPr>
        <dsp:cNvPr id="0" name=""/>
        <dsp:cNvSpPr/>
      </dsp:nvSpPr>
      <dsp:spPr>
        <a:xfrm>
          <a:off x="25725" y="522549"/>
          <a:ext cx="1741505" cy="1741505"/>
        </a:xfrm>
        <a:prstGeom prst="ellipse">
          <a:avLst/>
        </a:prstGeom>
        <a:gradFill flip="none" rotWithShape="0">
          <a:gsLst>
            <a:gs pos="0">
              <a:schemeClr val="accent6">
                <a:lumMod val="20000"/>
                <a:lumOff val="80000"/>
              </a:schemeClr>
            </a:gs>
            <a:gs pos="50000">
              <a:srgbClr val="FF99FF">
                <a:shade val="67500"/>
                <a:satMod val="115000"/>
              </a:srgbClr>
            </a:gs>
            <a:gs pos="100000">
              <a:srgbClr val="FF99FF">
                <a:shade val="100000"/>
                <a:satMod val="115000"/>
              </a:srgbClr>
            </a:gs>
          </a:gsLst>
          <a:lin ang="8100000" scaled="1"/>
          <a:tileRect/>
        </a:gra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F0693E2-64F4-4067-A5BE-03564F20F436}">
      <dsp:nvSpPr>
        <dsp:cNvPr id="0" name=""/>
        <dsp:cNvSpPr/>
      </dsp:nvSpPr>
      <dsp:spPr>
        <a:xfrm>
          <a:off x="896477" y="2786896"/>
          <a:ext cx="7764597" cy="1393204"/>
        </a:xfrm>
        <a:prstGeom prst="rect">
          <a:avLst/>
        </a:prstGeom>
        <a:solidFill>
          <a:schemeClr val="accent2">
            <a:hueOff val="7729367"/>
            <a:satOff val="-82653"/>
            <a:lumOff val="21569"/>
            <a:alphaOff val="0"/>
          </a:schemeClr>
        </a:solidFill>
        <a:ln>
          <a:noFill/>
        </a:ln>
        <a:effectLst>
          <a:outerShdw blurRad="190500" dist="228600" dir="2700000" sy="90000" rotWithShape="0">
            <a:srgbClr val="000000">
              <a:alpha val="255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000" tIns="45720" rIns="72000" bIns="45720" numCol="1" spcCol="1270" anchor="ctr" anchorCtr="0">
          <a:noAutofit/>
        </a:bodyPr>
        <a:lstStyle/>
        <a:p>
          <a:pPr lvl="0" algn="l" defTabSz="800100">
            <a:lnSpc>
              <a:spcPct val="90000"/>
            </a:lnSpc>
            <a:spcBef>
              <a:spcPct val="0"/>
            </a:spcBef>
            <a:spcAft>
              <a:spcPct val="35000"/>
            </a:spcAft>
          </a:pPr>
          <a:r>
            <a:rPr lang="sr-Latn-RS" sz="1800" b="0" kern="1200" dirty="0" smtClean="0"/>
            <a:t>                   </a:t>
          </a:r>
          <a:r>
            <a:rPr lang="en-US" sz="1800" b="0" kern="1200" dirty="0" smtClean="0"/>
            <a:t>helps in process of managing data about a learner and course material  </a:t>
          </a:r>
          <a:endParaRPr lang="en-US" sz="1800" b="0" kern="1200" dirty="0"/>
        </a:p>
      </dsp:txBody>
      <dsp:txXfrm>
        <a:off x="896477" y="2786896"/>
        <a:ext cx="7764597" cy="1393204"/>
      </dsp:txXfrm>
    </dsp:sp>
    <dsp:sp modelId="{9256FA34-3536-4F59-8B9C-E3417E5417B1}">
      <dsp:nvSpPr>
        <dsp:cNvPr id="0" name=""/>
        <dsp:cNvSpPr/>
      </dsp:nvSpPr>
      <dsp:spPr>
        <a:xfrm>
          <a:off x="25725" y="2612745"/>
          <a:ext cx="1741505" cy="1741505"/>
        </a:xfrm>
        <a:prstGeom prst="ellipse">
          <a:avLst/>
        </a:prstGeom>
        <a:gradFill flip="none" rotWithShape="0">
          <a:gsLst>
            <a:gs pos="0">
              <a:srgbClr val="61E189">
                <a:shade val="30000"/>
                <a:satMod val="115000"/>
              </a:srgbClr>
            </a:gs>
            <a:gs pos="50000">
              <a:srgbClr val="61E189">
                <a:shade val="67500"/>
                <a:satMod val="115000"/>
              </a:srgbClr>
            </a:gs>
            <a:gs pos="100000">
              <a:srgbClr val="61E189">
                <a:shade val="100000"/>
                <a:satMod val="115000"/>
              </a:srgbClr>
            </a:gs>
          </a:gsLst>
          <a:lin ang="18900000" scaled="1"/>
          <a:tileRect/>
        </a:gra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4" Type="http://schemas.openxmlformats.org/officeDocument/2006/relationships/image" Target="../media/image16.wmf"/></Relationships>
</file>

<file path=ppt/drawings/drawing1.xml><?xml version="1.0" encoding="utf-8"?>
<c:userShapes xmlns:c="http://schemas.openxmlformats.org/drawingml/2006/chart">
  <cdr:relSizeAnchor xmlns:cdr="http://schemas.openxmlformats.org/drawingml/2006/chartDrawing">
    <cdr:from>
      <cdr:x>0.41325</cdr:x>
      <cdr:y>0.81449</cdr:y>
    </cdr:from>
    <cdr:to>
      <cdr:x>0.75048</cdr:x>
      <cdr:y>0.94409</cdr:y>
    </cdr:to>
    <cdr:sp macro="" textlink="">
      <cdr:nvSpPr>
        <cdr:cNvPr id="2" name="TextBox 1"/>
        <cdr:cNvSpPr txBox="1"/>
      </cdr:nvSpPr>
      <cdr:spPr>
        <a:xfrm xmlns:a="http://schemas.openxmlformats.org/drawingml/2006/main">
          <a:off x="1785433" y="2046866"/>
          <a:ext cx="1456995" cy="32569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sr-Latn-RS" sz="900" dirty="0"/>
            <a:t>Percentage of learners</a:t>
          </a:r>
          <a:endParaRPr lang="en-US" sz="900" dirty="0"/>
        </a:p>
      </cdr:txBody>
    </cdr:sp>
  </cdr:relSizeAnchor>
</c:userShapes>
</file>

<file path=ppt/drawings/drawing2.xml><?xml version="1.0" encoding="utf-8"?>
<c:userShapes xmlns:c="http://schemas.openxmlformats.org/drawingml/2006/chart">
  <cdr:relSizeAnchor xmlns:cdr="http://schemas.openxmlformats.org/drawingml/2006/chartDrawing">
    <cdr:from>
      <cdr:x>0.40622</cdr:x>
      <cdr:y>0.80554</cdr:y>
    </cdr:from>
    <cdr:to>
      <cdr:x>0.74345</cdr:x>
      <cdr:y>0.93514</cdr:y>
    </cdr:to>
    <cdr:sp macro="" textlink="">
      <cdr:nvSpPr>
        <cdr:cNvPr id="2" name="TextBox 1"/>
        <cdr:cNvSpPr txBox="1"/>
      </cdr:nvSpPr>
      <cdr:spPr>
        <a:xfrm xmlns:a="http://schemas.openxmlformats.org/drawingml/2006/main">
          <a:off x="1601362" y="2056825"/>
          <a:ext cx="1329387" cy="33091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sr-Latn-RS" sz="900" dirty="0"/>
            <a:t>Percentage of learners</a:t>
          </a:r>
          <a:endParaRPr lang="en-US" sz="900" dirty="0"/>
        </a:p>
      </cdr:txBody>
    </cdr:sp>
  </cdr:relSizeAnchor>
</c:userShapes>
</file>

<file path=ppt/drawings/drawing3.xml><?xml version="1.0" encoding="utf-8"?>
<c:userShapes xmlns:c="http://schemas.openxmlformats.org/drawingml/2006/chart">
  <cdr:relSizeAnchor xmlns:cdr="http://schemas.openxmlformats.org/drawingml/2006/chartDrawing">
    <cdr:from>
      <cdr:x>0.43975</cdr:x>
      <cdr:y>0.91799</cdr:y>
    </cdr:from>
    <cdr:to>
      <cdr:x>0.58998</cdr:x>
      <cdr:y>1</cdr:y>
    </cdr:to>
    <cdr:sp macro="" textlink="">
      <cdr:nvSpPr>
        <cdr:cNvPr id="2" name="TextBox 1"/>
        <cdr:cNvSpPr txBox="1"/>
      </cdr:nvSpPr>
      <cdr:spPr>
        <a:xfrm xmlns:a="http://schemas.openxmlformats.org/drawingml/2006/main">
          <a:off x="2676526" y="3344507"/>
          <a:ext cx="914400" cy="29880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sr-Latn-RS" sz="1000"/>
            <a:t>Recall</a:t>
          </a:r>
          <a:endParaRPr lang="en-US" sz="1000"/>
        </a:p>
      </cdr:txBody>
    </cdr:sp>
  </cdr:relSizeAnchor>
  <cdr:relSizeAnchor xmlns:cdr="http://schemas.openxmlformats.org/drawingml/2006/chartDrawing">
    <cdr:from>
      <cdr:x>0.03688</cdr:x>
      <cdr:y>0.36588</cdr:y>
    </cdr:from>
    <cdr:to>
      <cdr:x>0.08598</cdr:x>
      <cdr:y>0.54633</cdr:y>
    </cdr:to>
    <cdr:sp macro="" textlink="">
      <cdr:nvSpPr>
        <cdr:cNvPr id="4" name="TextBox 1"/>
        <cdr:cNvSpPr txBox="1"/>
      </cdr:nvSpPr>
      <cdr:spPr>
        <a:xfrm xmlns:a="http://schemas.openxmlformats.org/drawingml/2006/main" rot="-5400000">
          <a:off x="-4575" y="1242430"/>
          <a:ext cx="532920" cy="20929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r-Latn-RS" sz="1000" dirty="0"/>
            <a:t>Precision</a:t>
          </a:r>
          <a:endParaRPr lang="en-US" sz="1000" dirty="0"/>
        </a:p>
      </cdr:txBody>
    </cdr:sp>
  </cdr:relSizeAnchor>
</c:userShapes>
</file>

<file path=ppt/drawings/drawing4.xml><?xml version="1.0" encoding="utf-8"?>
<c:userShapes xmlns:c="http://schemas.openxmlformats.org/drawingml/2006/chart">
  <cdr:relSizeAnchor xmlns:cdr="http://schemas.openxmlformats.org/drawingml/2006/chartDrawing">
    <cdr:from>
      <cdr:x>0.43975</cdr:x>
      <cdr:y>0.91799</cdr:y>
    </cdr:from>
    <cdr:to>
      <cdr:x>0.58998</cdr:x>
      <cdr:y>1</cdr:y>
    </cdr:to>
    <cdr:sp macro="" textlink="">
      <cdr:nvSpPr>
        <cdr:cNvPr id="2" name="TextBox 1"/>
        <cdr:cNvSpPr txBox="1"/>
      </cdr:nvSpPr>
      <cdr:spPr>
        <a:xfrm xmlns:a="http://schemas.openxmlformats.org/drawingml/2006/main">
          <a:off x="2676526" y="3344507"/>
          <a:ext cx="914400" cy="29880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sr-Latn-RS" sz="1200" b="1" dirty="0"/>
            <a:t>Recall</a:t>
          </a:r>
          <a:endParaRPr lang="en-US" sz="1200" b="1" dirty="0"/>
        </a:p>
      </cdr:txBody>
    </cdr:sp>
  </cdr:relSizeAnchor>
  <cdr:relSizeAnchor xmlns:cdr="http://schemas.openxmlformats.org/drawingml/2006/chartDrawing">
    <cdr:from>
      <cdr:x>0.03688</cdr:x>
      <cdr:y>0.36588</cdr:y>
    </cdr:from>
    <cdr:to>
      <cdr:x>0.08598</cdr:x>
      <cdr:y>0.54633</cdr:y>
    </cdr:to>
    <cdr:sp macro="" textlink="">
      <cdr:nvSpPr>
        <cdr:cNvPr id="4" name="TextBox 1"/>
        <cdr:cNvSpPr txBox="1"/>
      </cdr:nvSpPr>
      <cdr:spPr>
        <a:xfrm xmlns:a="http://schemas.openxmlformats.org/drawingml/2006/main" rot="-5400000">
          <a:off x="-4575" y="1242430"/>
          <a:ext cx="532920" cy="20929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r-Latn-RS" sz="1200" b="1" dirty="0"/>
            <a:t>Precision</a:t>
          </a:r>
          <a:endParaRPr lang="en-US" sz="12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C2A73A1-8166-4A96-97CD-D8FE634B2C2D}" type="datetimeFigureOut">
              <a:rPr lang="en-US" smtClean="0"/>
              <a:t>8/25/2014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5890FE6-F737-4723-9A1B-FEAC872F7C8C}" type="slidenum">
              <a:rPr lang="en-US" smtClean="0"/>
              <a:t>‹#›</a:t>
            </a:fld>
            <a:endParaRPr lang="en-US"/>
          </a:p>
        </p:txBody>
      </p:sp>
    </p:spTree>
    <p:extLst>
      <p:ext uri="{BB962C8B-B14F-4D97-AF65-F5344CB8AC3E}">
        <p14:creationId xmlns:p14="http://schemas.microsoft.com/office/powerpoint/2010/main" val="25477284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3E8DD4-6033-47C9-B70A-B274CBE58E19}" type="datetimeFigureOut">
              <a:rPr lang="en-US" smtClean="0"/>
              <a:t>8/25/2014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1316C0-0ABC-4469-956B-5D264B98AA83}" type="slidenum">
              <a:rPr lang="en-US" smtClean="0"/>
              <a:t>‹#›</a:t>
            </a:fld>
            <a:endParaRPr lang="en-US"/>
          </a:p>
        </p:txBody>
      </p:sp>
    </p:spTree>
    <p:extLst>
      <p:ext uri="{BB962C8B-B14F-4D97-AF65-F5344CB8AC3E}">
        <p14:creationId xmlns:p14="http://schemas.microsoft.com/office/powerpoint/2010/main" val="903259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1316C0-0ABC-4469-956B-5D264B98AA83}" type="slidenum">
              <a:rPr lang="en-US" smtClean="0"/>
              <a:t>1</a:t>
            </a:fld>
            <a:endParaRPr lang="en-US"/>
          </a:p>
        </p:txBody>
      </p:sp>
    </p:spTree>
    <p:extLst>
      <p:ext uri="{BB962C8B-B14F-4D97-AF65-F5344CB8AC3E}">
        <p14:creationId xmlns:p14="http://schemas.microsoft.com/office/powerpoint/2010/main" val="3897544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1316C0-0ABC-4469-956B-5D264B98AA83}" type="slidenum">
              <a:rPr lang="en-US" smtClean="0"/>
              <a:t>19</a:t>
            </a:fld>
            <a:endParaRPr lang="en-US"/>
          </a:p>
        </p:txBody>
      </p:sp>
    </p:spTree>
    <p:extLst>
      <p:ext uri="{BB962C8B-B14F-4D97-AF65-F5344CB8AC3E}">
        <p14:creationId xmlns:p14="http://schemas.microsoft.com/office/powerpoint/2010/main" val="3038930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1316C0-0ABC-4469-956B-5D264B98AA83}" type="slidenum">
              <a:rPr lang="en-US" smtClean="0"/>
              <a:t>24</a:t>
            </a:fld>
            <a:endParaRPr lang="en-US"/>
          </a:p>
        </p:txBody>
      </p:sp>
    </p:spTree>
    <p:extLst>
      <p:ext uri="{BB962C8B-B14F-4D97-AF65-F5344CB8AC3E}">
        <p14:creationId xmlns:p14="http://schemas.microsoft.com/office/powerpoint/2010/main" val="4213850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sz="1200" b="1" dirty="0" smtClean="0">
                <a:solidFill>
                  <a:schemeClr val="bg1"/>
                </a:solidFill>
              </a:rPr>
              <a:t>(Introduction: Motivation and) </a:t>
            </a:r>
            <a:endParaRPr lang="en-US" dirty="0"/>
          </a:p>
        </p:txBody>
      </p:sp>
      <p:sp>
        <p:nvSpPr>
          <p:cNvPr id="4" name="Slide Number Placeholder 3"/>
          <p:cNvSpPr>
            <a:spLocks noGrp="1"/>
          </p:cNvSpPr>
          <p:nvPr>
            <p:ph type="sldNum" sz="quarter" idx="10"/>
          </p:nvPr>
        </p:nvSpPr>
        <p:spPr/>
        <p:txBody>
          <a:bodyPr/>
          <a:lstStyle/>
          <a:p>
            <a:fld id="{DC1316C0-0ABC-4469-956B-5D264B98AA83}" type="slidenum">
              <a:rPr lang="en-US" smtClean="0"/>
              <a:t>27</a:t>
            </a:fld>
            <a:endParaRPr lang="en-US"/>
          </a:p>
        </p:txBody>
      </p:sp>
    </p:spTree>
    <p:extLst>
      <p:ext uri="{BB962C8B-B14F-4D97-AF65-F5344CB8AC3E}">
        <p14:creationId xmlns:p14="http://schemas.microsoft.com/office/powerpoint/2010/main" val="3765446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1316C0-0ABC-4469-956B-5D264B98AA83}" type="slidenum">
              <a:rPr lang="en-US" smtClean="0"/>
              <a:t>28</a:t>
            </a:fld>
            <a:endParaRPr lang="en-US"/>
          </a:p>
        </p:txBody>
      </p:sp>
    </p:spTree>
    <p:extLst>
      <p:ext uri="{BB962C8B-B14F-4D97-AF65-F5344CB8AC3E}">
        <p14:creationId xmlns:p14="http://schemas.microsoft.com/office/powerpoint/2010/main" val="2214319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5CF90E-8A81-42E6-B7A0-663B7ECA1307}" type="slidenum">
              <a:rPr lang="en-US" smtClean="0"/>
              <a:pPr/>
              <a:t>30</a:t>
            </a:fld>
            <a:endParaRPr lang="en-US"/>
          </a:p>
        </p:txBody>
      </p:sp>
    </p:spTree>
    <p:extLst>
      <p:ext uri="{BB962C8B-B14F-4D97-AF65-F5344CB8AC3E}">
        <p14:creationId xmlns:p14="http://schemas.microsoft.com/office/powerpoint/2010/main" val="141432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5CF90E-8A81-42E6-B7A0-663B7ECA1307}" type="slidenum">
              <a:rPr lang="en-US" smtClean="0"/>
              <a:pPr/>
              <a:t>32</a:t>
            </a:fld>
            <a:endParaRPr lang="en-US"/>
          </a:p>
        </p:txBody>
      </p:sp>
    </p:spTree>
    <p:extLst>
      <p:ext uri="{BB962C8B-B14F-4D97-AF65-F5344CB8AC3E}">
        <p14:creationId xmlns:p14="http://schemas.microsoft.com/office/powerpoint/2010/main" val="2116127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1316C0-0ABC-4469-956B-5D264B98AA83}" type="slidenum">
              <a:rPr lang="en-US" smtClean="0"/>
              <a:t>33</a:t>
            </a:fld>
            <a:endParaRPr lang="en-US"/>
          </a:p>
        </p:txBody>
      </p:sp>
    </p:spTree>
    <p:extLst>
      <p:ext uri="{BB962C8B-B14F-4D97-AF65-F5344CB8AC3E}">
        <p14:creationId xmlns:p14="http://schemas.microsoft.com/office/powerpoint/2010/main" val="3972927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1316C0-0ABC-4469-956B-5D264B98AA83}" type="slidenum">
              <a:rPr lang="en-US" smtClean="0"/>
              <a:t>34</a:t>
            </a:fld>
            <a:endParaRPr lang="en-US"/>
          </a:p>
        </p:txBody>
      </p:sp>
    </p:spTree>
    <p:extLst>
      <p:ext uri="{BB962C8B-B14F-4D97-AF65-F5344CB8AC3E}">
        <p14:creationId xmlns:p14="http://schemas.microsoft.com/office/powerpoint/2010/main" val="1245260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1316C0-0ABC-4469-956B-5D264B98AA83}" type="slidenum">
              <a:rPr lang="en-US" smtClean="0"/>
              <a:t>35</a:t>
            </a:fld>
            <a:endParaRPr lang="en-US"/>
          </a:p>
        </p:txBody>
      </p:sp>
    </p:spTree>
    <p:extLst>
      <p:ext uri="{BB962C8B-B14F-4D97-AF65-F5344CB8AC3E}">
        <p14:creationId xmlns:p14="http://schemas.microsoft.com/office/powerpoint/2010/main" val="2891972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1316C0-0ABC-4469-956B-5D264B98AA83}" type="slidenum">
              <a:rPr lang="en-US" smtClean="0"/>
              <a:t>36</a:t>
            </a:fld>
            <a:endParaRPr lang="en-US"/>
          </a:p>
        </p:txBody>
      </p:sp>
    </p:spTree>
    <p:extLst>
      <p:ext uri="{BB962C8B-B14F-4D97-AF65-F5344CB8AC3E}">
        <p14:creationId xmlns:p14="http://schemas.microsoft.com/office/powerpoint/2010/main" val="4242060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sz="1200" b="1" dirty="0" smtClean="0">
                <a:solidFill>
                  <a:schemeClr val="bg1"/>
                </a:solidFill>
              </a:rPr>
              <a:t>(Introduction: Motivation and) </a:t>
            </a:r>
            <a:endParaRPr lang="en-US" dirty="0"/>
          </a:p>
        </p:txBody>
      </p:sp>
      <p:sp>
        <p:nvSpPr>
          <p:cNvPr id="4" name="Slide Number Placeholder 3"/>
          <p:cNvSpPr>
            <a:spLocks noGrp="1"/>
          </p:cNvSpPr>
          <p:nvPr>
            <p:ph type="sldNum" sz="quarter" idx="10"/>
          </p:nvPr>
        </p:nvSpPr>
        <p:spPr/>
        <p:txBody>
          <a:bodyPr/>
          <a:lstStyle/>
          <a:p>
            <a:fld id="{DC1316C0-0ABC-4469-956B-5D264B98AA83}" type="slidenum">
              <a:rPr lang="en-US" smtClean="0"/>
              <a:t>2</a:t>
            </a:fld>
            <a:endParaRPr lang="en-US"/>
          </a:p>
        </p:txBody>
      </p:sp>
    </p:spTree>
    <p:extLst>
      <p:ext uri="{BB962C8B-B14F-4D97-AF65-F5344CB8AC3E}">
        <p14:creationId xmlns:p14="http://schemas.microsoft.com/office/powerpoint/2010/main" val="3765446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sz="1200" b="1" dirty="0" smtClean="0">
                <a:solidFill>
                  <a:schemeClr val="bg1"/>
                </a:solidFill>
              </a:rPr>
              <a:t>(Introduction: Motivation and) </a:t>
            </a:r>
            <a:endParaRPr lang="en-US" dirty="0"/>
          </a:p>
        </p:txBody>
      </p:sp>
      <p:sp>
        <p:nvSpPr>
          <p:cNvPr id="4" name="Slide Number Placeholder 3"/>
          <p:cNvSpPr>
            <a:spLocks noGrp="1"/>
          </p:cNvSpPr>
          <p:nvPr>
            <p:ph type="sldNum" sz="quarter" idx="10"/>
          </p:nvPr>
        </p:nvSpPr>
        <p:spPr/>
        <p:txBody>
          <a:bodyPr/>
          <a:lstStyle/>
          <a:p>
            <a:fld id="{DC1316C0-0ABC-4469-956B-5D264B98AA83}" type="slidenum">
              <a:rPr lang="en-US" smtClean="0"/>
              <a:t>37</a:t>
            </a:fld>
            <a:endParaRPr lang="en-US"/>
          </a:p>
        </p:txBody>
      </p:sp>
    </p:spTree>
    <p:extLst>
      <p:ext uri="{BB962C8B-B14F-4D97-AF65-F5344CB8AC3E}">
        <p14:creationId xmlns:p14="http://schemas.microsoft.com/office/powerpoint/2010/main" val="3765446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1316C0-0ABC-4469-956B-5D264B98AA83}" type="slidenum">
              <a:rPr lang="en-US" smtClean="0"/>
              <a:t>39</a:t>
            </a:fld>
            <a:endParaRPr lang="en-US"/>
          </a:p>
        </p:txBody>
      </p:sp>
    </p:spTree>
    <p:extLst>
      <p:ext uri="{BB962C8B-B14F-4D97-AF65-F5344CB8AC3E}">
        <p14:creationId xmlns:p14="http://schemas.microsoft.com/office/powerpoint/2010/main" val="3897544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1316C0-0ABC-4469-956B-5D264B98AA83}" type="slidenum">
              <a:rPr lang="en-US" smtClean="0"/>
              <a:t>3</a:t>
            </a:fld>
            <a:endParaRPr lang="en-US"/>
          </a:p>
        </p:txBody>
      </p:sp>
    </p:spTree>
    <p:extLst>
      <p:ext uri="{BB962C8B-B14F-4D97-AF65-F5344CB8AC3E}">
        <p14:creationId xmlns:p14="http://schemas.microsoft.com/office/powerpoint/2010/main" val="817843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sz="1200" b="1" dirty="0" smtClean="0">
                <a:solidFill>
                  <a:schemeClr val="bg1"/>
                </a:solidFill>
              </a:rPr>
              <a:t>(Introduction: Motivation and) </a:t>
            </a:r>
            <a:endParaRPr lang="en-US" dirty="0"/>
          </a:p>
        </p:txBody>
      </p:sp>
      <p:sp>
        <p:nvSpPr>
          <p:cNvPr id="4" name="Slide Number Placeholder 3"/>
          <p:cNvSpPr>
            <a:spLocks noGrp="1"/>
          </p:cNvSpPr>
          <p:nvPr>
            <p:ph type="sldNum" sz="quarter" idx="10"/>
          </p:nvPr>
        </p:nvSpPr>
        <p:spPr/>
        <p:txBody>
          <a:bodyPr/>
          <a:lstStyle/>
          <a:p>
            <a:fld id="{DC1316C0-0ABC-4469-956B-5D264B98AA83}" type="slidenum">
              <a:rPr lang="en-US" smtClean="0"/>
              <a:t>4</a:t>
            </a:fld>
            <a:endParaRPr lang="en-US"/>
          </a:p>
        </p:txBody>
      </p:sp>
    </p:spTree>
    <p:extLst>
      <p:ext uri="{BB962C8B-B14F-4D97-AF65-F5344CB8AC3E}">
        <p14:creationId xmlns:p14="http://schemas.microsoft.com/office/powerpoint/2010/main" val="3765446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1316C0-0ABC-4469-956B-5D264B98AA83}" type="slidenum">
              <a:rPr lang="en-US" smtClean="0"/>
              <a:t>5</a:t>
            </a:fld>
            <a:endParaRPr lang="en-US"/>
          </a:p>
        </p:txBody>
      </p:sp>
    </p:spTree>
    <p:extLst>
      <p:ext uri="{BB962C8B-B14F-4D97-AF65-F5344CB8AC3E}">
        <p14:creationId xmlns:p14="http://schemas.microsoft.com/office/powerpoint/2010/main" val="2550328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sz="1200" b="1" dirty="0" smtClean="0">
                <a:solidFill>
                  <a:schemeClr val="bg1"/>
                </a:solidFill>
              </a:rPr>
              <a:t>(Introduction: Motivation and) </a:t>
            </a:r>
            <a:endParaRPr lang="en-US" dirty="0"/>
          </a:p>
        </p:txBody>
      </p:sp>
      <p:sp>
        <p:nvSpPr>
          <p:cNvPr id="4" name="Slide Number Placeholder 3"/>
          <p:cNvSpPr>
            <a:spLocks noGrp="1"/>
          </p:cNvSpPr>
          <p:nvPr>
            <p:ph type="sldNum" sz="quarter" idx="10"/>
          </p:nvPr>
        </p:nvSpPr>
        <p:spPr/>
        <p:txBody>
          <a:bodyPr/>
          <a:lstStyle/>
          <a:p>
            <a:fld id="{DC1316C0-0ABC-4469-956B-5D264B98AA83}" type="slidenum">
              <a:rPr lang="en-US" smtClean="0"/>
              <a:t>12</a:t>
            </a:fld>
            <a:endParaRPr lang="en-US"/>
          </a:p>
        </p:txBody>
      </p:sp>
    </p:spTree>
    <p:extLst>
      <p:ext uri="{BB962C8B-B14F-4D97-AF65-F5344CB8AC3E}">
        <p14:creationId xmlns:p14="http://schemas.microsoft.com/office/powerpoint/2010/main" val="3765446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400" b="1" dirty="0" smtClean="0"/>
              <a:t>Animated</a:t>
            </a:r>
            <a:r>
              <a:rPr lang="en-US" sz="1400" b="1" baseline="0" dirty="0" smtClean="0"/>
              <a:t> picture </a:t>
            </a:r>
            <a:r>
              <a:rPr lang="en-US" sz="1400" b="1" dirty="0" smtClean="0"/>
              <a:t>buttons grow and turn on path</a:t>
            </a:r>
          </a:p>
          <a:p>
            <a:r>
              <a:rPr lang="en-US" sz="1400" dirty="0" smtClean="0"/>
              <a:t>(Advanced)</a:t>
            </a:r>
          </a:p>
          <a:p>
            <a:endParaRPr lang="en-US" sz="1200" dirty="0" smtClean="0">
              <a:latin typeface="+mn-lt"/>
            </a:endParaRPr>
          </a:p>
          <a:p>
            <a:endParaRPr lang="en-US" sz="120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T</a:t>
            </a:r>
            <a:r>
              <a:rPr lang="en-US" sz="1200" baseline="0" dirty="0" smtClean="0">
                <a:latin typeface="+mn-lt"/>
              </a:rPr>
              <a:t>o reproduce the curved shape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On the </a:t>
            </a:r>
            <a:r>
              <a:rPr lang="en-US" sz="1200" b="1" baseline="0" dirty="0" smtClean="0">
                <a:latin typeface="+mn-lt"/>
              </a:rPr>
              <a:t>Home</a:t>
            </a:r>
            <a:r>
              <a:rPr lang="en-US" sz="1200" baseline="0" dirty="0" smtClean="0">
                <a:latin typeface="+mn-lt"/>
              </a:rPr>
              <a:t> tab, in the </a:t>
            </a:r>
            <a:r>
              <a:rPr lang="en-US" sz="1200" b="1" baseline="0" dirty="0" smtClean="0">
                <a:latin typeface="+mn-lt"/>
              </a:rPr>
              <a:t>Slides</a:t>
            </a:r>
            <a:r>
              <a:rPr lang="en-US" sz="1200" baseline="0" dirty="0" smtClean="0">
                <a:latin typeface="+mn-lt"/>
              </a:rPr>
              <a:t> group, click </a:t>
            </a:r>
            <a:r>
              <a:rPr lang="en-US" sz="1200" b="1" baseline="0" dirty="0" smtClean="0">
                <a:latin typeface="+mn-lt"/>
              </a:rPr>
              <a:t>Layout</a:t>
            </a:r>
            <a:r>
              <a:rPr lang="en-US" sz="1200" baseline="0" dirty="0" smtClean="0">
                <a:latin typeface="+mn-lt"/>
              </a:rPr>
              <a:t>, and then click </a:t>
            </a:r>
            <a:r>
              <a:rPr lang="en-US" sz="1200" b="1" baseline="0" dirty="0" smtClean="0">
                <a:latin typeface="+mn-lt"/>
              </a:rPr>
              <a:t>Blank</a:t>
            </a:r>
            <a:r>
              <a:rPr lang="en-US" sz="120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On the </a:t>
            </a:r>
            <a:r>
              <a:rPr lang="en-US" sz="1200" b="1" baseline="0" dirty="0" smtClean="0">
                <a:latin typeface="+mn-lt"/>
              </a:rPr>
              <a:t>Home</a:t>
            </a:r>
            <a:r>
              <a:rPr lang="en-US" sz="1200" b="0" baseline="0" dirty="0" smtClean="0">
                <a:latin typeface="+mn-lt"/>
              </a:rPr>
              <a:t> tab, in the </a:t>
            </a:r>
            <a:r>
              <a:rPr lang="en-US" sz="1200" b="1" baseline="0" dirty="0" smtClean="0">
                <a:latin typeface="+mn-lt"/>
              </a:rPr>
              <a:t>Drawing</a:t>
            </a:r>
            <a:r>
              <a:rPr lang="en-US" sz="1200" b="0" baseline="0" dirty="0" smtClean="0">
                <a:latin typeface="+mn-lt"/>
              </a:rPr>
              <a:t> group, click </a:t>
            </a:r>
            <a:r>
              <a:rPr lang="en-US" sz="1200" b="1" baseline="0" dirty="0" smtClean="0">
                <a:latin typeface="+mn-lt"/>
              </a:rPr>
              <a:t>Shapes</a:t>
            </a:r>
            <a:r>
              <a:rPr lang="en-US" sz="1200" b="0" baseline="0" dirty="0" smtClean="0">
                <a:latin typeface="+mn-lt"/>
              </a:rPr>
              <a:t>, and then under </a:t>
            </a:r>
            <a:r>
              <a:rPr lang="en-US" sz="1200" b="1" baseline="0" dirty="0" smtClean="0">
                <a:latin typeface="+mn-lt"/>
              </a:rPr>
              <a:t>Basic Shapes </a:t>
            </a:r>
            <a:r>
              <a:rPr lang="en-US" sz="1200" b="0" baseline="0" dirty="0" smtClean="0">
                <a:latin typeface="+mn-lt"/>
              </a:rPr>
              <a:t>click </a:t>
            </a:r>
            <a:r>
              <a:rPr lang="en-US" sz="1200" b="1" baseline="0" dirty="0" smtClean="0">
                <a:latin typeface="+mn-lt"/>
              </a:rPr>
              <a:t>Right Triangle </a:t>
            </a:r>
            <a:r>
              <a:rPr lang="en-US" sz="1200" b="0" baseline="0" dirty="0" smtClean="0">
                <a:latin typeface="+mn-lt"/>
              </a:rPr>
              <a:t>(first row, fourth option from the left).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latin typeface="+mn-lt"/>
              </a:rPr>
              <a:t>On the slide, draw a triangle. </a:t>
            </a:r>
            <a:r>
              <a:rPr lang="en-US" sz="1200" baseline="0" dirty="0" smtClean="0">
                <a:latin typeface="+mn-lt"/>
              </a:rPr>
              <a:t>Under </a:t>
            </a:r>
            <a:r>
              <a:rPr lang="en-US" sz="1200" b="1" baseline="0" dirty="0" smtClean="0">
                <a:latin typeface="+mn-lt"/>
              </a:rPr>
              <a:t>Drawing Tools</a:t>
            </a:r>
            <a:r>
              <a:rPr lang="en-US" sz="1200" baseline="0" dirty="0" smtClean="0">
                <a:latin typeface="+mn-lt"/>
              </a:rPr>
              <a:t>, on the </a:t>
            </a:r>
            <a:r>
              <a:rPr lang="en-US" sz="1200" b="1" baseline="0" dirty="0" smtClean="0">
                <a:latin typeface="+mn-lt"/>
              </a:rPr>
              <a:t>Format</a:t>
            </a:r>
            <a:r>
              <a:rPr lang="en-US" sz="1200" baseline="0" dirty="0" smtClean="0">
                <a:latin typeface="+mn-lt"/>
              </a:rPr>
              <a:t> tab, in the </a:t>
            </a:r>
            <a:r>
              <a:rPr lang="en-US" sz="1200" b="1" baseline="0" dirty="0" smtClean="0">
                <a:latin typeface="+mn-lt"/>
              </a:rPr>
              <a:t>Size</a:t>
            </a:r>
            <a:r>
              <a:rPr lang="en-US" sz="1200" baseline="0" dirty="0" smtClean="0">
                <a:latin typeface="+mn-lt"/>
              </a:rPr>
              <a:t> group, enter </a:t>
            </a:r>
            <a:r>
              <a:rPr lang="en-US" sz="1200" b="1" baseline="0" dirty="0" smtClean="0">
                <a:latin typeface="+mn-lt"/>
              </a:rPr>
              <a:t>7.5”</a:t>
            </a:r>
            <a:r>
              <a:rPr lang="en-US" sz="1200" baseline="0" dirty="0" smtClean="0">
                <a:latin typeface="+mn-lt"/>
              </a:rPr>
              <a:t> into the </a:t>
            </a:r>
            <a:r>
              <a:rPr lang="en-US" sz="1200" b="1" baseline="0" dirty="0" smtClean="0">
                <a:latin typeface="+mn-lt"/>
              </a:rPr>
              <a:t>Height</a:t>
            </a:r>
            <a:r>
              <a:rPr lang="en-US" sz="1200" baseline="0" dirty="0" smtClean="0">
                <a:latin typeface="+mn-lt"/>
              </a:rPr>
              <a:t> box and enter </a:t>
            </a:r>
            <a:r>
              <a:rPr lang="en-US" sz="1200" b="1" baseline="0" dirty="0" smtClean="0">
                <a:latin typeface="+mn-lt"/>
              </a:rPr>
              <a:t>4.75”</a:t>
            </a:r>
            <a:r>
              <a:rPr lang="en-US" sz="1200" baseline="0" dirty="0" smtClean="0">
                <a:latin typeface="+mn-lt"/>
              </a:rPr>
              <a:t> into the </a:t>
            </a:r>
            <a:r>
              <a:rPr lang="en-US" sz="1200" b="1" baseline="0" dirty="0" smtClean="0">
                <a:latin typeface="+mn-lt"/>
              </a:rPr>
              <a:t>Width</a:t>
            </a:r>
            <a:r>
              <a:rPr lang="en-US" sz="1200" baseline="0" dirty="0" smtClean="0">
                <a:latin typeface="+mn-lt"/>
              </a:rPr>
              <a:t> box.</a:t>
            </a:r>
          </a:p>
          <a:p>
            <a:pPr marL="228600" indent="-228600">
              <a:buFont typeface="+mj-lt"/>
              <a:buAutoNum type="arabicPeriod"/>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Home</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Drawing</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Arrange</a:t>
            </a:r>
            <a:r>
              <a:rPr lang="en-US" sz="1200" kern="1200" dirty="0" smtClean="0">
                <a:solidFill>
                  <a:schemeClr val="tx1"/>
                </a:solidFill>
                <a:effectLst/>
                <a:latin typeface="+mn-lt"/>
                <a:ea typeface="+mn-ea"/>
                <a:cs typeface="+mn-cs"/>
              </a:rPr>
              <a:t>, point to </a:t>
            </a:r>
            <a:r>
              <a:rPr lang="en-US" sz="1200" b="1" kern="1200" dirty="0" smtClean="0">
                <a:solidFill>
                  <a:schemeClr val="tx1"/>
                </a:solidFill>
                <a:effectLst/>
                <a:latin typeface="+mn-lt"/>
                <a:ea typeface="+mn-ea"/>
                <a:cs typeface="+mn-cs"/>
              </a:rPr>
              <a:t>Align</a:t>
            </a:r>
            <a:r>
              <a:rPr lang="en-US" sz="1200" kern="1200" dirty="0" smtClean="0">
                <a:solidFill>
                  <a:schemeClr val="tx1"/>
                </a:solidFill>
                <a:effectLst/>
                <a:latin typeface="+mn-lt"/>
                <a:ea typeface="+mn-ea"/>
                <a:cs typeface="+mn-cs"/>
              </a:rPr>
              <a:t>, and then do the following:</a:t>
            </a:r>
          </a:p>
          <a:p>
            <a:pPr marL="685800" lvl="1" indent="-228600">
              <a:buFont typeface="Arial" pitchFamily="34" charset="0"/>
              <a:buChar char="•"/>
            </a:pPr>
            <a:r>
              <a:rPr lang="en-US" sz="1200" kern="1200" dirty="0" smtClean="0">
                <a:solidFill>
                  <a:schemeClr val="tx1"/>
                </a:solidFill>
                <a:effectLst/>
                <a:latin typeface="+mn-lt"/>
                <a:ea typeface="+mn-ea"/>
                <a:cs typeface="+mn-cs"/>
              </a:rPr>
              <a:t>Click </a:t>
            </a:r>
            <a:r>
              <a:rPr lang="en-US" sz="1200" b="1" kern="1200" dirty="0" smtClean="0">
                <a:solidFill>
                  <a:schemeClr val="tx1"/>
                </a:solidFill>
                <a:effectLst/>
                <a:latin typeface="+mn-lt"/>
                <a:ea typeface="+mn-ea"/>
                <a:cs typeface="+mn-cs"/>
              </a:rPr>
              <a:t>Align Middle</a:t>
            </a:r>
            <a:r>
              <a:rPr lang="en-US" sz="1200" kern="1200" dirty="0" smtClean="0">
                <a:solidFill>
                  <a:schemeClr val="tx1"/>
                </a:solidFill>
                <a:effectLst/>
                <a:latin typeface="+mn-lt"/>
                <a:ea typeface="+mn-ea"/>
                <a:cs typeface="+mn-cs"/>
              </a:rPr>
              <a:t>. </a:t>
            </a:r>
          </a:p>
          <a:p>
            <a:pPr marL="685800" lvl="1" indent="-228600">
              <a:buFont typeface="Arial" pitchFamily="34" charset="0"/>
              <a:buChar char="•"/>
            </a:pPr>
            <a:r>
              <a:rPr lang="en-US" sz="1200" kern="1200" dirty="0" smtClean="0">
                <a:solidFill>
                  <a:schemeClr val="tx1"/>
                </a:solidFill>
                <a:effectLst/>
                <a:latin typeface="+mn-lt"/>
                <a:ea typeface="+mn-ea"/>
                <a:cs typeface="+mn-cs"/>
              </a:rPr>
              <a:t>Click </a:t>
            </a:r>
            <a:r>
              <a:rPr lang="en-US" sz="1200" b="1" kern="1200" dirty="0" smtClean="0">
                <a:solidFill>
                  <a:schemeClr val="tx1"/>
                </a:solidFill>
                <a:effectLst/>
                <a:latin typeface="+mn-lt"/>
                <a:ea typeface="+mn-ea"/>
                <a:cs typeface="+mn-cs"/>
              </a:rPr>
              <a:t>Align Left</a:t>
            </a:r>
            <a:r>
              <a:rPr lang="en-US" sz="1200" kern="1200" dirty="0" smtClean="0">
                <a:solidFill>
                  <a:schemeClr val="tx1"/>
                </a:solidFill>
                <a:effectLst/>
                <a:latin typeface="+mn-lt"/>
                <a:ea typeface="+mn-ea"/>
                <a:cs typeface="+mn-cs"/>
              </a:rPr>
              <a:t>.</a:t>
            </a:r>
            <a:endParaRPr lang="en-US" sz="1200" b="0" baseline="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On the slide, select the triangle. Under </a:t>
            </a:r>
            <a:r>
              <a:rPr lang="en-US" sz="1200" b="1" baseline="0" dirty="0" smtClean="0">
                <a:latin typeface="+mn-lt"/>
              </a:rPr>
              <a:t>Drawing Tools</a:t>
            </a:r>
            <a:r>
              <a:rPr lang="en-US" sz="1200" baseline="0" dirty="0" smtClean="0">
                <a:latin typeface="+mn-lt"/>
              </a:rPr>
              <a:t>, on the </a:t>
            </a:r>
            <a:r>
              <a:rPr lang="en-US" sz="1200" b="1" baseline="0" dirty="0" smtClean="0">
                <a:latin typeface="+mn-lt"/>
              </a:rPr>
              <a:t>Format</a:t>
            </a:r>
            <a:r>
              <a:rPr lang="en-US" sz="1200" baseline="0" dirty="0" smtClean="0">
                <a:latin typeface="+mn-lt"/>
              </a:rPr>
              <a:t> tab, in the </a:t>
            </a:r>
            <a:r>
              <a:rPr lang="en-US" sz="1200" b="1" baseline="0" dirty="0" smtClean="0">
                <a:latin typeface="+mn-lt"/>
              </a:rPr>
              <a:t>Insert Shapes </a:t>
            </a:r>
            <a:r>
              <a:rPr lang="en-US" sz="1200" baseline="0" dirty="0" smtClean="0">
                <a:latin typeface="+mn-lt"/>
              </a:rPr>
              <a:t>group, click </a:t>
            </a:r>
            <a:r>
              <a:rPr lang="en-US" sz="1200" b="1" baseline="0" dirty="0" smtClean="0">
                <a:latin typeface="+mn-lt"/>
              </a:rPr>
              <a:t>Edit Shape</a:t>
            </a:r>
            <a:r>
              <a:rPr lang="en-US" sz="1200" baseline="0" dirty="0" smtClean="0">
                <a:latin typeface="+mn-lt"/>
              </a:rPr>
              <a:t>, and then click </a:t>
            </a:r>
            <a:r>
              <a:rPr lang="en-US" sz="1200" b="1" baseline="0" dirty="0" smtClean="0">
                <a:latin typeface="+mn-lt"/>
              </a:rPr>
              <a:t>Edit Points</a:t>
            </a:r>
            <a:r>
              <a:rPr lang="en-US" sz="1200" baseline="0" dirty="0" smtClean="0">
                <a:latin typeface="+mn-lt"/>
              </a:rPr>
              <a:t>. Right-click the diagonal side of the triangle, and then click </a:t>
            </a:r>
            <a:r>
              <a:rPr lang="en-US" sz="1200" b="1" baseline="0" dirty="0" smtClean="0">
                <a:latin typeface="+mn-lt"/>
              </a:rPr>
              <a:t>Curved Segment</a:t>
            </a:r>
            <a:r>
              <a:rPr lang="en-US" sz="1200" baseline="0" dirty="0" smtClean="0">
                <a:latin typeface="+mn-lt"/>
              </a:rPr>
              <a:t>. Click the bottom right corner of the triangle and then move the curve adjustment handle to create a consistent curve.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Also on the </a:t>
            </a:r>
            <a:r>
              <a:rPr lang="en-US" sz="1200" b="1" baseline="0" dirty="0" smtClean="0">
                <a:latin typeface="+mn-lt"/>
              </a:rPr>
              <a:t>Format</a:t>
            </a:r>
            <a:r>
              <a:rPr lang="en-US" sz="1200" baseline="0" dirty="0" smtClean="0">
                <a:latin typeface="+mn-lt"/>
              </a:rPr>
              <a:t> tab, in the </a:t>
            </a:r>
            <a:r>
              <a:rPr lang="en-US" sz="1200" b="1" baseline="0" dirty="0" smtClean="0">
                <a:latin typeface="+mn-lt"/>
              </a:rPr>
              <a:t>Shape Styles </a:t>
            </a:r>
            <a:r>
              <a:rPr lang="en-US" sz="1200" baseline="0" dirty="0" smtClean="0">
                <a:latin typeface="+mn-lt"/>
              </a:rPr>
              <a:t>group, click </a:t>
            </a:r>
            <a:r>
              <a:rPr lang="en-US" sz="1200" b="1" baseline="0" dirty="0" smtClean="0">
                <a:latin typeface="+mn-lt"/>
              </a:rPr>
              <a:t>Shape Fill</a:t>
            </a:r>
            <a:r>
              <a:rPr lang="en-US" sz="1200" b="0" baseline="0" dirty="0" smtClean="0">
                <a:latin typeface="+mn-lt"/>
              </a:rPr>
              <a:t>, and then under </a:t>
            </a:r>
            <a:r>
              <a:rPr lang="en-US" sz="1200" b="1" baseline="0" dirty="0" smtClean="0">
                <a:latin typeface="+mn-lt"/>
              </a:rPr>
              <a:t>Theme Colors </a:t>
            </a:r>
            <a:r>
              <a:rPr lang="en-US" sz="1200" b="0" baseline="0" dirty="0" smtClean="0">
                <a:latin typeface="+mn-lt"/>
              </a:rPr>
              <a:t>click </a:t>
            </a:r>
            <a:r>
              <a:rPr lang="en-US" sz="1200" b="1" baseline="0" dirty="0" smtClean="0">
                <a:latin typeface="+mn-lt"/>
              </a:rPr>
              <a:t>White, Background 1 </a:t>
            </a:r>
            <a:r>
              <a:rPr lang="en-US" sz="1200" b="0" baseline="0" dirty="0" smtClean="0">
                <a:latin typeface="+mn-lt"/>
              </a:rPr>
              <a:t>(first row, first option from the left).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Also on the </a:t>
            </a:r>
            <a:r>
              <a:rPr lang="en-US" sz="1200" b="1" baseline="0" dirty="0" smtClean="0">
                <a:latin typeface="+mn-lt"/>
              </a:rPr>
              <a:t>Format</a:t>
            </a:r>
            <a:r>
              <a:rPr lang="en-US" sz="1200" baseline="0" dirty="0" smtClean="0">
                <a:latin typeface="+mn-lt"/>
              </a:rPr>
              <a:t> tab, in the </a:t>
            </a:r>
            <a:r>
              <a:rPr lang="en-US" sz="1200" b="1" baseline="0" dirty="0" smtClean="0">
                <a:latin typeface="+mn-lt"/>
              </a:rPr>
              <a:t>Shape Styles </a:t>
            </a:r>
            <a:r>
              <a:rPr lang="en-US" sz="1200" baseline="0" dirty="0" smtClean="0">
                <a:latin typeface="+mn-lt"/>
              </a:rPr>
              <a:t>group,  click </a:t>
            </a:r>
            <a:r>
              <a:rPr lang="en-US" sz="1200" b="1" baseline="0" dirty="0" smtClean="0">
                <a:latin typeface="+mn-lt"/>
              </a:rPr>
              <a:t>Shape Outline</a:t>
            </a:r>
            <a:r>
              <a:rPr lang="en-US" sz="1200" b="0" baseline="0" dirty="0" smtClean="0">
                <a:latin typeface="+mn-lt"/>
              </a:rPr>
              <a:t>, and then click </a:t>
            </a:r>
            <a:r>
              <a:rPr lang="en-US" sz="1200" b="1" baseline="0" dirty="0" smtClean="0">
                <a:latin typeface="+mn-lt"/>
              </a:rPr>
              <a:t>No Outline</a:t>
            </a:r>
            <a:r>
              <a:rPr lang="en-US" sz="1200" b="0" baseline="0" dirty="0" smtClean="0">
                <a:latin typeface="+mn-lt"/>
              </a:rPr>
              <a:t>.</a:t>
            </a:r>
            <a:endParaRPr lang="en-US" sz="1200" dirty="0" smtClean="0">
              <a:latin typeface="+mn-lt"/>
            </a:endParaRPr>
          </a:p>
          <a:p>
            <a:endParaRPr lang="en-US" sz="1200" dirty="0" smtClean="0">
              <a:latin typeface="+mn-lt"/>
            </a:endParaRPr>
          </a:p>
          <a:p>
            <a:endParaRPr lang="en-US" sz="1200" dirty="0" smtClean="0">
              <a:latin typeface="+mn-lt"/>
            </a:endParaRPr>
          </a:p>
          <a:p>
            <a:r>
              <a:rPr lang="en-US" sz="1200" b="0" baseline="0" dirty="0" smtClean="0">
                <a:latin typeface="+mn-lt"/>
              </a:rPr>
              <a:t>To reproduce the background effects on this slide, do the following:</a:t>
            </a:r>
          </a:p>
          <a:p>
            <a:pPr marL="228600" lvl="0" indent="-228600">
              <a:buFont typeface="+mj-lt"/>
              <a:buAutoNum type="arabicPeriod"/>
            </a:pPr>
            <a:r>
              <a:rPr lang="en-US" sz="1200" kern="1200" dirty="0" smtClean="0">
                <a:solidFill>
                  <a:schemeClr val="tx1"/>
                </a:solidFill>
                <a:latin typeface="+mn-lt"/>
                <a:ea typeface="+mn-ea"/>
                <a:cs typeface="+mn-cs"/>
              </a:rPr>
              <a:t>On the </a:t>
            </a:r>
            <a:r>
              <a:rPr lang="en-US" sz="1200" b="1" kern="1200" dirty="0" smtClean="0">
                <a:solidFill>
                  <a:schemeClr val="tx1"/>
                </a:solidFill>
                <a:latin typeface="+mn-lt"/>
                <a:ea typeface="+mn-ea"/>
                <a:cs typeface="+mn-cs"/>
              </a:rPr>
              <a:t>Design</a:t>
            </a:r>
            <a:r>
              <a:rPr lang="en-US" sz="1200" kern="1200" baseline="0" dirty="0" smtClean="0">
                <a:solidFill>
                  <a:schemeClr val="tx1"/>
                </a:solidFill>
                <a:latin typeface="+mn-lt"/>
                <a:ea typeface="+mn-ea"/>
                <a:cs typeface="+mn-cs"/>
              </a:rPr>
              <a:t> tab, in the </a:t>
            </a:r>
            <a:r>
              <a:rPr lang="en-US" sz="1200" b="1" kern="1200" baseline="0" dirty="0" smtClean="0">
                <a:solidFill>
                  <a:schemeClr val="tx1"/>
                </a:solidFill>
                <a:latin typeface="+mn-lt"/>
                <a:ea typeface="+mn-ea"/>
                <a:cs typeface="+mn-cs"/>
              </a:rPr>
              <a:t>Background</a:t>
            </a:r>
            <a:r>
              <a:rPr lang="en-US" sz="1200" kern="1200" baseline="0" dirty="0" smtClean="0">
                <a:solidFill>
                  <a:schemeClr val="tx1"/>
                </a:solidFill>
                <a:latin typeface="+mn-lt"/>
                <a:ea typeface="+mn-ea"/>
                <a:cs typeface="+mn-cs"/>
              </a:rPr>
              <a:t> group, click </a:t>
            </a:r>
            <a:r>
              <a:rPr lang="en-US" sz="1200" b="1" kern="1200" baseline="0" dirty="0" smtClean="0">
                <a:solidFill>
                  <a:schemeClr val="tx1"/>
                </a:solidFill>
                <a:latin typeface="+mn-lt"/>
                <a:ea typeface="+mn-ea"/>
                <a:cs typeface="+mn-cs"/>
              </a:rPr>
              <a:t>Background Styles</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Format Background</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Format Background </a:t>
            </a:r>
            <a:r>
              <a:rPr lang="en-US" sz="1200" kern="1200" dirty="0" smtClean="0">
                <a:solidFill>
                  <a:schemeClr val="tx1"/>
                </a:solidFill>
                <a:latin typeface="+mn-lt"/>
                <a:ea typeface="+mn-ea"/>
                <a:cs typeface="+mn-cs"/>
              </a:rPr>
              <a:t>dialog box, click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in the left pane, select </a:t>
            </a:r>
            <a:r>
              <a:rPr lang="en-US" sz="1200" b="1" kern="1200" dirty="0" smtClean="0">
                <a:solidFill>
                  <a:schemeClr val="tx1"/>
                </a:solidFill>
                <a:latin typeface="+mn-lt"/>
                <a:ea typeface="+mn-ea"/>
                <a:cs typeface="+mn-cs"/>
              </a:rPr>
              <a:t>Gradient fill</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pane, and then do the following:</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Type</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Linear</a:t>
            </a:r>
            <a:r>
              <a:rPr lang="en-US" sz="1200" kern="1200" dirty="0" smtClean="0">
                <a:solidFill>
                  <a:schemeClr val="tx1"/>
                </a:solidFill>
                <a:latin typeface="+mn-lt"/>
                <a:ea typeface="+mn-ea"/>
                <a:cs typeface="+mn-cs"/>
              </a:rPr>
              <a:t>.</a:t>
            </a:r>
          </a:p>
          <a:p>
            <a:pPr marL="685800" lvl="1"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Angle</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225</a:t>
            </a:r>
            <a:r>
              <a:rPr lang="en-US" sz="1200" kern="1200" dirty="0" smtClean="0">
                <a:solidFill>
                  <a:schemeClr val="tx1"/>
                </a:solidFill>
                <a:effectLst/>
                <a:latin typeface="+mn-lt"/>
                <a:ea typeface="+mn-ea"/>
                <a:cs typeface="+mn-cs"/>
              </a:rPr>
              <a:t>.</a:t>
            </a:r>
          </a:p>
          <a:p>
            <a:pPr marL="685800" lvl="1" indent="-228600">
              <a:buFont typeface="Arial" pitchFamily="34" charset="0"/>
              <a:buChar cha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two stops appear in the slider.</a:t>
            </a:r>
          </a:p>
          <a:p>
            <a:pPr marL="228600" indent="-228600">
              <a:buFont typeface="+mj-lt"/>
              <a:buAutoNum type="arabicPeriod"/>
            </a:pPr>
            <a:r>
              <a:rPr lang="en-US" sz="1200" kern="1200" dirty="0" smtClean="0">
                <a:solidFill>
                  <a:schemeClr val="tx1"/>
                </a:solidFill>
                <a:effectLst/>
                <a:latin typeface="+mn-lt"/>
                <a:ea typeface="+mn-ea"/>
                <a:cs typeface="+mn-cs"/>
              </a:rPr>
              <a:t>Also 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first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White, Background 1 </a:t>
            </a:r>
            <a:r>
              <a:rPr lang="en-US" sz="1200" kern="1200" dirty="0" smtClean="0">
                <a:solidFill>
                  <a:schemeClr val="tx1"/>
                </a:solidFill>
                <a:effectLst/>
                <a:latin typeface="+mn-lt"/>
                <a:ea typeface="+mn-ea"/>
                <a:cs typeface="+mn-cs"/>
              </a:rPr>
              <a:t>(first row, first option from the left).</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0%. </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first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t>
            </a:r>
            <a:r>
              <a:rPr lang="en-US" sz="1200" dirty="0" smtClean="0">
                <a:latin typeface="+mn-lt"/>
              </a:rPr>
              <a:t>click </a:t>
            </a:r>
            <a:r>
              <a:rPr lang="en-US" sz="1200" b="1" dirty="0" smtClean="0">
                <a:latin typeface="+mn-lt"/>
              </a:rPr>
              <a:t>More Colors</a:t>
            </a:r>
            <a:r>
              <a:rPr lang="en-US" sz="1200" dirty="0" smtClean="0">
                <a:latin typeface="+mn-lt"/>
              </a:rPr>
              <a:t>, and then in the </a:t>
            </a:r>
            <a:r>
              <a:rPr lang="en-US" sz="1200" b="1" dirty="0" smtClean="0">
                <a:latin typeface="+mn-lt"/>
              </a:rPr>
              <a:t>Colors</a:t>
            </a:r>
            <a:r>
              <a:rPr lang="en-US" sz="1200" dirty="0" smtClean="0">
                <a:latin typeface="+mn-lt"/>
              </a:rPr>
              <a:t> dialog box, on the </a:t>
            </a:r>
            <a:r>
              <a:rPr lang="en-US" sz="1200" b="1" dirty="0" smtClean="0">
                <a:latin typeface="+mn-lt"/>
              </a:rPr>
              <a:t>Custom</a:t>
            </a:r>
            <a:r>
              <a:rPr lang="en-US" sz="1200" dirty="0" smtClean="0">
                <a:latin typeface="+mn-lt"/>
              </a:rPr>
              <a:t> tab, enter values for </a:t>
            </a:r>
            <a:r>
              <a:rPr lang="en-US" sz="1200" b="0" dirty="0" smtClean="0">
                <a:latin typeface="+mn-lt"/>
              </a:rPr>
              <a:t>Red:</a:t>
            </a:r>
            <a:r>
              <a:rPr lang="en-US" sz="1200" b="1" dirty="0" smtClean="0">
                <a:latin typeface="+mn-lt"/>
              </a:rPr>
              <a:t> 230</a:t>
            </a:r>
            <a:r>
              <a:rPr lang="en-US" sz="1200" b="0" dirty="0" smtClean="0">
                <a:latin typeface="+mn-lt"/>
              </a:rPr>
              <a:t>, Green: </a:t>
            </a:r>
            <a:r>
              <a:rPr lang="en-US" sz="1200" b="1" dirty="0" smtClean="0">
                <a:latin typeface="+mn-lt"/>
              </a:rPr>
              <a:t>230</a:t>
            </a:r>
            <a:r>
              <a:rPr lang="en-US" sz="1200" b="0" dirty="0" smtClean="0">
                <a:latin typeface="+mn-lt"/>
              </a:rPr>
              <a:t>, Blue: </a:t>
            </a:r>
            <a:r>
              <a:rPr lang="en-US" sz="1200" b="1" dirty="0" smtClean="0">
                <a:latin typeface="+mn-lt"/>
              </a:rPr>
              <a:t>230</a:t>
            </a:r>
            <a:r>
              <a:rPr lang="en-US" sz="1200" dirty="0" smtClean="0">
                <a:latin typeface="+mn-lt"/>
              </a:rPr>
              <a:t>.</a:t>
            </a:r>
            <a:endParaRPr lang="en-US" sz="1200" kern="1200" dirty="0" smtClean="0">
              <a:solidFill>
                <a:schemeClr val="tx1"/>
              </a:solidFill>
              <a:latin typeface="+mn-lt"/>
              <a:ea typeface="+mn-ea"/>
              <a:cs typeface="+mn-cs"/>
            </a:endParaRPr>
          </a:p>
          <a:p>
            <a:endParaRPr lang="en-US" sz="1200" dirty="0" smtClean="0">
              <a:latin typeface="+mn-lt"/>
            </a:endParaRPr>
          </a:p>
          <a:p>
            <a:endParaRPr lang="en-US" sz="1200" dirty="0" smtClean="0">
              <a:latin typeface="+mn-lt"/>
            </a:endParaRPr>
          </a:p>
          <a:p>
            <a:r>
              <a:rPr lang="en-US" sz="1200" dirty="0" smtClean="0">
                <a:latin typeface="+mn-lt"/>
              </a:rPr>
              <a:t>To</a:t>
            </a:r>
            <a:r>
              <a:rPr lang="en-US" sz="1200" baseline="0" dirty="0" smtClean="0">
                <a:latin typeface="+mn-lt"/>
              </a:rPr>
              <a:t> reproduce the picture and text effects on this slide, do the following:</a:t>
            </a:r>
            <a:endParaRPr lang="en-US" sz="120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latin typeface="+mn-lt"/>
              </a:rPr>
              <a:t>On the </a:t>
            </a:r>
            <a:r>
              <a:rPr lang="en-US" sz="1200" b="1" i="0" baseline="0" dirty="0" smtClean="0">
                <a:latin typeface="+mn-lt"/>
              </a:rPr>
              <a:t>Insert</a:t>
            </a:r>
            <a:r>
              <a:rPr lang="en-US" sz="1200" i="0" baseline="0" dirty="0" smtClean="0">
                <a:latin typeface="+mn-lt"/>
              </a:rPr>
              <a:t> tab, in the </a:t>
            </a:r>
            <a:r>
              <a:rPr lang="en-US" sz="1200" b="1" i="0" baseline="0" dirty="0" smtClean="0">
                <a:latin typeface="+mn-lt"/>
              </a:rPr>
              <a:t>Images </a:t>
            </a:r>
            <a:r>
              <a:rPr lang="en-US" sz="1200" i="0" baseline="0" dirty="0" smtClean="0">
                <a:latin typeface="+mn-lt"/>
              </a:rPr>
              <a:t>group, click </a:t>
            </a:r>
            <a:r>
              <a:rPr lang="en-US" sz="1200" b="1" i="0" baseline="0" dirty="0" smtClean="0">
                <a:latin typeface="+mn-lt"/>
              </a:rPr>
              <a:t>Picture</a:t>
            </a:r>
            <a:r>
              <a:rPr lang="en-US" sz="1200" i="0" baseline="0" dirty="0" smtClean="0">
                <a:latin typeface="+mn-lt"/>
              </a:rPr>
              <a:t>. In the </a:t>
            </a:r>
            <a:r>
              <a:rPr lang="en-US" sz="1200" b="1" i="0" baseline="0" dirty="0" smtClean="0">
                <a:latin typeface="+mn-lt"/>
              </a:rPr>
              <a:t>Insert Picture </a:t>
            </a:r>
            <a:r>
              <a:rPr lang="en-US" sz="1200" i="0" baseline="0" dirty="0" smtClean="0">
                <a:latin typeface="+mn-lt"/>
              </a:rPr>
              <a:t>dialog box, select a picture, and then click </a:t>
            </a:r>
            <a:r>
              <a:rPr lang="en-US" sz="1200" b="1" i="0" baseline="0" dirty="0" smtClean="0">
                <a:latin typeface="+mn-lt"/>
              </a:rPr>
              <a:t>Insert</a:t>
            </a:r>
            <a:r>
              <a:rPr lang="en-US" sz="1200" i="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latin typeface="+mn-lt"/>
              </a:rPr>
              <a:t>On the slide, select the picture. </a:t>
            </a:r>
            <a:r>
              <a:rPr lang="en-US" sz="1200" baseline="0" dirty="0" smtClean="0">
                <a:latin typeface="+mn-lt"/>
              </a:rPr>
              <a:t>Under </a:t>
            </a:r>
            <a:r>
              <a:rPr lang="en-US" sz="1200" b="1" baseline="0" dirty="0" smtClean="0">
                <a:latin typeface="+mn-lt"/>
              </a:rPr>
              <a:t>Picture Tools</a:t>
            </a:r>
            <a:r>
              <a:rPr lang="en-US" sz="1200" b="0" baseline="0" dirty="0" smtClean="0">
                <a:latin typeface="+mn-lt"/>
              </a:rPr>
              <a:t>, on the </a:t>
            </a:r>
            <a:r>
              <a:rPr lang="en-US" sz="1200" b="1" baseline="0" dirty="0" smtClean="0">
                <a:latin typeface="+mn-lt"/>
              </a:rPr>
              <a:t>Format</a:t>
            </a:r>
            <a:r>
              <a:rPr lang="en-US" sz="1200" b="0" baseline="0" dirty="0" smtClean="0">
                <a:latin typeface="+mn-lt"/>
              </a:rPr>
              <a:t> tab, in the </a:t>
            </a:r>
            <a:r>
              <a:rPr lang="en-US" sz="1200" b="1" baseline="0" dirty="0" smtClean="0">
                <a:latin typeface="+mn-lt"/>
              </a:rPr>
              <a:t>Size </a:t>
            </a:r>
            <a:r>
              <a:rPr lang="en-US" sz="1200" b="0" baseline="0" dirty="0" smtClean="0">
                <a:latin typeface="+mn-lt"/>
              </a:rPr>
              <a:t>group, click the arrow under Crop, click </a:t>
            </a:r>
            <a:r>
              <a:rPr lang="en-US" sz="1200" b="1" baseline="0" dirty="0" smtClean="0">
                <a:latin typeface="+mn-lt"/>
              </a:rPr>
              <a:t>Crop to Shape</a:t>
            </a:r>
            <a:r>
              <a:rPr lang="en-US" sz="1200" b="0" baseline="0" dirty="0" smtClean="0">
                <a:latin typeface="+mn-lt"/>
              </a:rPr>
              <a:t>, and then under </a:t>
            </a:r>
            <a:r>
              <a:rPr lang="en-US" sz="1200" b="1" baseline="0" dirty="0" smtClean="0">
                <a:latin typeface="+mn-lt"/>
              </a:rPr>
              <a:t>Basic Shapes </a:t>
            </a:r>
            <a:r>
              <a:rPr lang="en-US" sz="1200" b="0" baseline="0" dirty="0" smtClean="0">
                <a:latin typeface="+mn-lt"/>
              </a:rPr>
              <a:t>click </a:t>
            </a:r>
            <a:r>
              <a:rPr lang="en-US" sz="1200" b="1" baseline="0" dirty="0" smtClean="0">
                <a:latin typeface="+mn-lt"/>
              </a:rPr>
              <a:t>Oval</a:t>
            </a:r>
            <a:r>
              <a:rPr lang="en-US" sz="1200" b="0" baseline="0" dirty="0" smtClean="0">
                <a:latin typeface="+mn-lt"/>
              </a:rPr>
              <a:t> (first option from the left).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With the picture still selected, </a:t>
            </a:r>
            <a:r>
              <a:rPr lang="en-US" sz="1200" kern="1200" baseline="0" dirty="0" smtClean="0">
                <a:solidFill>
                  <a:schemeClr val="tx1"/>
                </a:solidFill>
                <a:effectLst/>
                <a:latin typeface="+mn-lt"/>
                <a:ea typeface="+mn-ea"/>
                <a:cs typeface="+mn-cs"/>
              </a:rPr>
              <a:t>u</a:t>
            </a:r>
            <a:r>
              <a:rPr lang="en-US" sz="1200" kern="1200" dirty="0" smtClean="0">
                <a:solidFill>
                  <a:schemeClr val="tx1"/>
                </a:solidFill>
                <a:effectLst/>
                <a:latin typeface="+mn-lt"/>
                <a:ea typeface="+mn-ea"/>
                <a:cs typeface="+mn-cs"/>
              </a:rPr>
              <a:t>nder </a:t>
            </a:r>
            <a:r>
              <a:rPr lang="en-US" sz="1200" b="1" kern="1200" dirty="0" smtClean="0">
                <a:solidFill>
                  <a:schemeClr val="tx1"/>
                </a:solidFill>
                <a:effectLst/>
                <a:latin typeface="+mn-lt"/>
                <a:ea typeface="+mn-ea"/>
                <a:cs typeface="+mn-cs"/>
              </a:rPr>
              <a:t>Picture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Tools</a:t>
            </a:r>
            <a:r>
              <a:rPr lang="en-US" sz="1200" kern="1200" dirty="0" smtClean="0">
                <a:solidFill>
                  <a:schemeClr val="tx1"/>
                </a:solidFill>
                <a:effectLst/>
                <a:latin typeface="+mn-lt"/>
                <a:ea typeface="+mn-ea"/>
                <a:cs typeface="+mn-cs"/>
              </a:rPr>
              <a:t>, on the </a:t>
            </a:r>
            <a:r>
              <a:rPr lang="en-US" sz="1200" b="1" kern="1200" dirty="0" smtClean="0">
                <a:solidFill>
                  <a:schemeClr val="tx1"/>
                </a:solidFill>
                <a:effectLst/>
                <a:latin typeface="+mn-lt"/>
                <a:ea typeface="+mn-ea"/>
                <a:cs typeface="+mn-cs"/>
              </a:rPr>
              <a:t>Format</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group, click the </a:t>
            </a:r>
            <a:r>
              <a:rPr lang="en-US" sz="1200" b="1" kern="1200" dirty="0" smtClean="0">
                <a:solidFill>
                  <a:schemeClr val="tx1"/>
                </a:solidFill>
                <a:effectLst/>
                <a:latin typeface="+mn-lt"/>
                <a:ea typeface="+mn-ea"/>
                <a:cs typeface="+mn-cs"/>
              </a:rPr>
              <a:t>Size and Position</a:t>
            </a:r>
            <a:r>
              <a:rPr lang="en-US" sz="1200" kern="1200" dirty="0" smtClean="0">
                <a:solidFill>
                  <a:schemeClr val="tx1"/>
                </a:solidFill>
                <a:effectLst/>
                <a:latin typeface="+mn-lt"/>
                <a:ea typeface="+mn-ea"/>
                <a:cs typeface="+mn-cs"/>
              </a:rPr>
              <a:t> dialog box launcher. In the </a:t>
            </a:r>
            <a:r>
              <a:rPr lang="en-US" sz="1200" b="1" kern="1200" dirty="0" smtClean="0">
                <a:solidFill>
                  <a:schemeClr val="tx1"/>
                </a:solidFill>
                <a:effectLst/>
                <a:latin typeface="+mn-lt"/>
                <a:ea typeface="+mn-ea"/>
                <a:cs typeface="+mn-cs"/>
              </a:rPr>
              <a:t>Format Picture </a:t>
            </a:r>
            <a:r>
              <a:rPr lang="en-US" sz="1200" kern="1200" dirty="0" smtClean="0">
                <a:solidFill>
                  <a:schemeClr val="tx1"/>
                </a:solidFill>
                <a:effectLst/>
                <a:latin typeface="+mn-lt"/>
                <a:ea typeface="+mn-ea"/>
                <a:cs typeface="+mn-cs"/>
              </a:rPr>
              <a:t>dialog box, resize or crop the image so that the height is set to </a:t>
            </a:r>
            <a:r>
              <a:rPr lang="en-US" sz="1200" b="1" kern="1200" dirty="0" smtClean="0">
                <a:solidFill>
                  <a:schemeClr val="tx1"/>
                </a:solidFill>
                <a:effectLst/>
                <a:latin typeface="+mn-lt"/>
                <a:ea typeface="+mn-ea"/>
                <a:cs typeface="+mn-cs"/>
              </a:rPr>
              <a:t>1.2”</a:t>
            </a:r>
            <a:r>
              <a:rPr lang="en-US" sz="1200" kern="1200" dirty="0" smtClean="0">
                <a:solidFill>
                  <a:schemeClr val="tx1"/>
                </a:solidFill>
                <a:effectLst/>
                <a:latin typeface="+mn-lt"/>
                <a:ea typeface="+mn-ea"/>
                <a:cs typeface="+mn-cs"/>
              </a:rPr>
              <a:t> and the width</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set to </a:t>
            </a:r>
            <a:r>
              <a:rPr lang="en-US" sz="1200" b="1" kern="1200" dirty="0" smtClean="0">
                <a:solidFill>
                  <a:schemeClr val="tx1"/>
                </a:solidFill>
                <a:effectLst/>
                <a:latin typeface="+mn-lt"/>
                <a:ea typeface="+mn-ea"/>
                <a:cs typeface="+mn-cs"/>
              </a:rPr>
              <a:t>1.2”</a:t>
            </a:r>
            <a:r>
              <a:rPr lang="en-US" sz="1200" kern="1200" dirty="0" smtClean="0">
                <a:solidFill>
                  <a:schemeClr val="tx1"/>
                </a:solidFill>
                <a:effectLst/>
                <a:latin typeface="+mn-lt"/>
                <a:ea typeface="+mn-ea"/>
                <a:cs typeface="+mn-cs"/>
              </a:rPr>
              <a:t>. To crop the picture, click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Crop position</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Top</a:t>
            </a:r>
            <a:r>
              <a:rPr lang="en-US" sz="1200" kern="1200" dirty="0" smtClean="0">
                <a:solidFill>
                  <a:schemeClr val="tx1"/>
                </a:solidFill>
                <a:effectLst/>
                <a:latin typeface="+mn-lt"/>
                <a:ea typeface="+mn-ea"/>
                <a:cs typeface="+mn-cs"/>
              </a:rPr>
              <a:t> boxes. To resize the picture, click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Size and rotate</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boxes.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Also in the </a:t>
            </a:r>
            <a:r>
              <a:rPr lang="en-US" sz="1200" b="1" baseline="0" dirty="0" smtClean="0">
                <a:latin typeface="+mn-lt"/>
              </a:rPr>
              <a:t>Format Picture </a:t>
            </a:r>
            <a:r>
              <a:rPr lang="en-US" sz="1200" baseline="0" dirty="0" smtClean="0">
                <a:latin typeface="+mn-lt"/>
              </a:rPr>
              <a:t>dialog box, click </a:t>
            </a:r>
            <a:r>
              <a:rPr lang="en-US" sz="1200" b="1" baseline="0" dirty="0" smtClean="0">
                <a:latin typeface="+mn-lt"/>
              </a:rPr>
              <a:t>3-D Format </a:t>
            </a:r>
            <a:r>
              <a:rPr lang="en-US" sz="1200" baseline="0" dirty="0" smtClean="0">
                <a:latin typeface="+mn-lt"/>
              </a:rPr>
              <a:t>in the left pane, and then, in the </a:t>
            </a:r>
            <a:r>
              <a:rPr lang="en-US" sz="1200" b="1" baseline="0" dirty="0" smtClean="0">
                <a:latin typeface="+mn-lt"/>
              </a:rPr>
              <a:t>3-D Format </a:t>
            </a:r>
            <a:r>
              <a:rPr lang="en-US" sz="1200" baseline="0" dirty="0" smtClean="0">
                <a:latin typeface="+mn-lt"/>
              </a:rPr>
              <a:t>pane,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Under </a:t>
            </a:r>
            <a:r>
              <a:rPr lang="en-US" sz="1200" b="1" baseline="0" dirty="0" smtClean="0">
                <a:latin typeface="+mn-lt"/>
              </a:rPr>
              <a:t>Bevel</a:t>
            </a:r>
            <a:r>
              <a:rPr lang="en-US" sz="1200" baseline="0" dirty="0" smtClean="0">
                <a:latin typeface="+mn-lt"/>
              </a:rPr>
              <a:t>, click the button next to </a:t>
            </a:r>
            <a:r>
              <a:rPr lang="en-US" sz="1200" b="1" baseline="0" dirty="0" smtClean="0">
                <a:latin typeface="+mn-lt"/>
              </a:rPr>
              <a:t>Top</a:t>
            </a:r>
            <a:r>
              <a:rPr lang="en-US" sz="1200" baseline="0" dirty="0" smtClean="0">
                <a:latin typeface="+mn-lt"/>
              </a:rPr>
              <a:t> and click </a:t>
            </a:r>
            <a:r>
              <a:rPr lang="en-US" sz="1200" b="1" baseline="0" dirty="0" smtClean="0">
                <a:latin typeface="+mn-lt"/>
              </a:rPr>
              <a:t>Circle</a:t>
            </a:r>
            <a:r>
              <a:rPr lang="en-US" sz="1200" baseline="0" dirty="0" smtClean="0">
                <a:latin typeface="+mn-lt"/>
              </a:rPr>
              <a:t> (</a:t>
            </a:r>
            <a:r>
              <a:rPr lang="en-US" sz="1200" b="0" baseline="0" dirty="0" smtClean="0">
                <a:latin typeface="+mn-lt"/>
              </a:rPr>
              <a:t>first row, first option from the left).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Under </a:t>
            </a:r>
            <a:r>
              <a:rPr lang="en-US" sz="1200" b="1" baseline="0" dirty="0" smtClean="0">
                <a:latin typeface="+mn-lt"/>
              </a:rPr>
              <a:t>Surface</a:t>
            </a:r>
            <a:r>
              <a:rPr lang="en-US" sz="1200" baseline="0" dirty="0" smtClean="0">
                <a:latin typeface="+mn-lt"/>
              </a:rPr>
              <a:t>, c</a:t>
            </a:r>
            <a:r>
              <a:rPr lang="en-US" sz="1200" b="0" baseline="0" dirty="0" smtClean="0">
                <a:latin typeface="+mn-lt"/>
              </a:rPr>
              <a:t>lick the button next to </a:t>
            </a:r>
            <a:r>
              <a:rPr lang="en-US" sz="1200" b="1" baseline="0" dirty="0" smtClean="0">
                <a:latin typeface="+mn-lt"/>
              </a:rPr>
              <a:t>Material</a:t>
            </a:r>
            <a:r>
              <a:rPr lang="en-US" sz="1200" b="0" baseline="0" dirty="0" smtClean="0">
                <a:latin typeface="+mn-lt"/>
              </a:rPr>
              <a:t>, and then under </a:t>
            </a:r>
            <a:r>
              <a:rPr lang="en-US" sz="1200" b="1" baseline="0" dirty="0" smtClean="0">
                <a:latin typeface="+mn-lt"/>
              </a:rPr>
              <a:t>Standard</a:t>
            </a:r>
            <a:r>
              <a:rPr lang="en-US" sz="1200" b="0" baseline="0" dirty="0" smtClean="0">
                <a:latin typeface="+mn-lt"/>
              </a:rPr>
              <a:t> click </a:t>
            </a:r>
            <a:r>
              <a:rPr lang="en-US" sz="1200" b="1" baseline="0" dirty="0" smtClean="0">
                <a:latin typeface="+mn-lt"/>
              </a:rPr>
              <a:t>Metal</a:t>
            </a:r>
            <a:r>
              <a:rPr lang="en-US" sz="1200" b="0" baseline="0" dirty="0" smtClean="0">
                <a:latin typeface="+mn-lt"/>
              </a:rPr>
              <a:t> (fourth option from the left).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Click the button next to </a:t>
            </a:r>
            <a:r>
              <a:rPr lang="en-US" sz="1200" b="1" baseline="0" dirty="0" smtClean="0">
                <a:latin typeface="+mn-lt"/>
              </a:rPr>
              <a:t>Lighting</a:t>
            </a:r>
            <a:r>
              <a:rPr lang="en-US" sz="1200" b="0" baseline="0" dirty="0" smtClean="0">
                <a:latin typeface="+mn-lt"/>
              </a:rPr>
              <a:t>, and then under </a:t>
            </a:r>
            <a:r>
              <a:rPr lang="en-US" sz="1200" b="1" baseline="0" dirty="0" smtClean="0">
                <a:latin typeface="+mn-lt"/>
              </a:rPr>
              <a:t>Neutral</a:t>
            </a:r>
            <a:r>
              <a:rPr lang="en-US" sz="1200" b="0" baseline="0" dirty="0" smtClean="0">
                <a:latin typeface="+mn-lt"/>
              </a:rPr>
              <a:t> click </a:t>
            </a:r>
            <a:r>
              <a:rPr lang="en-US" sz="1200" b="1" baseline="0" dirty="0" smtClean="0">
                <a:latin typeface="+mn-lt"/>
              </a:rPr>
              <a:t>Contrasting</a:t>
            </a:r>
            <a:r>
              <a:rPr lang="en-US" sz="1200" b="0" baseline="0" dirty="0" smtClean="0">
                <a:latin typeface="+mn-lt"/>
              </a:rPr>
              <a:t> (second row, second option from the left).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In the </a:t>
            </a:r>
            <a:r>
              <a:rPr lang="en-US" sz="1200" b="1" baseline="0" dirty="0" smtClean="0">
                <a:latin typeface="+mn-lt"/>
              </a:rPr>
              <a:t>Angle</a:t>
            </a:r>
            <a:r>
              <a:rPr lang="en-US" sz="1200" b="0" baseline="0" dirty="0" smtClean="0">
                <a:latin typeface="+mn-lt"/>
              </a:rPr>
              <a:t> box, enter </a:t>
            </a:r>
            <a:r>
              <a:rPr lang="en-US" sz="1200" b="1" baseline="0" dirty="0" smtClean="0">
                <a:latin typeface="+mn-lt"/>
              </a:rPr>
              <a:t>25</a:t>
            </a:r>
            <a:r>
              <a:rPr lang="en-US" sz="1200" b="1" baseline="0" dirty="0" smtClean="0">
                <a:latin typeface="+mn-lt"/>
                <a:ea typeface="Verdana"/>
                <a:cs typeface="Verdana"/>
              </a:rPr>
              <a:t>°</a:t>
            </a:r>
            <a:r>
              <a:rPr lang="en-US" sz="1200" b="0" baseline="0" dirty="0" smtClean="0">
                <a:latin typeface="+mn-lt"/>
                <a:ea typeface="Verdana"/>
                <a:cs typeface="Verdana"/>
              </a:rPr>
              <a:t>.</a:t>
            </a:r>
            <a:endParaRPr lang="en-US" sz="1200" b="0" baseline="0" dirty="0" smtClean="0">
              <a:latin typeface="+mn-lt"/>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aseline="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latin typeface="+mn-lt"/>
              </a:rPr>
              <a:t>Also</a:t>
            </a:r>
            <a:r>
              <a:rPr lang="en-US" sz="1200" i="0" baseline="0" dirty="0" smtClean="0">
                <a:latin typeface="+mn-lt"/>
              </a:rPr>
              <a:t> in the </a:t>
            </a:r>
            <a:r>
              <a:rPr lang="en-US" sz="1200" b="1" i="0" baseline="0" dirty="0" smtClean="0">
                <a:latin typeface="+mn-lt"/>
              </a:rPr>
              <a:t>Format Picture </a:t>
            </a:r>
            <a:r>
              <a:rPr lang="en-US" sz="1200" i="0" baseline="0" dirty="0" smtClean="0">
                <a:latin typeface="+mn-lt"/>
              </a:rPr>
              <a:t>dialog box, click </a:t>
            </a:r>
            <a:r>
              <a:rPr lang="en-US" sz="1200" b="1" i="0" baseline="0" dirty="0" smtClean="0">
                <a:latin typeface="+mn-lt"/>
              </a:rPr>
              <a:t>Shadow </a:t>
            </a:r>
            <a:r>
              <a:rPr lang="en-US" sz="1200" i="0" baseline="0" dirty="0" smtClean="0">
                <a:latin typeface="+mn-lt"/>
              </a:rPr>
              <a:t>in the left pane. I</a:t>
            </a:r>
            <a:r>
              <a:rPr lang="en-US" sz="1200" i="0" dirty="0" smtClean="0">
                <a:latin typeface="+mn-lt"/>
              </a:rPr>
              <a:t>n the </a:t>
            </a:r>
            <a:r>
              <a:rPr lang="en-US" sz="1200" b="1" i="0" dirty="0" smtClean="0">
                <a:latin typeface="+mn-lt"/>
              </a:rPr>
              <a:t>Shadow</a:t>
            </a:r>
            <a:r>
              <a:rPr lang="en-US" sz="1200" b="0" i="0" dirty="0" smtClean="0">
                <a:latin typeface="+mn-lt"/>
              </a:rPr>
              <a:t> pane, click the button next to </a:t>
            </a:r>
            <a:r>
              <a:rPr lang="en-US" sz="1200" b="1" i="0" baseline="0" dirty="0" smtClean="0">
                <a:latin typeface="+mn-lt"/>
              </a:rPr>
              <a:t>Presets</a:t>
            </a:r>
            <a:r>
              <a:rPr lang="en-US" sz="1200" b="0" i="0" baseline="0" dirty="0" smtClean="0">
                <a:latin typeface="+mn-lt"/>
              </a:rPr>
              <a:t>, under </a:t>
            </a:r>
            <a:r>
              <a:rPr lang="en-US" sz="1200" b="1" i="0" baseline="0" dirty="0" smtClean="0">
                <a:latin typeface="+mn-lt"/>
              </a:rPr>
              <a:t>Outer</a:t>
            </a:r>
            <a:r>
              <a:rPr lang="en-US" sz="1200" b="0" i="0" baseline="0" dirty="0" smtClean="0">
                <a:latin typeface="+mn-lt"/>
              </a:rPr>
              <a:t> click </a:t>
            </a:r>
            <a:r>
              <a:rPr lang="en-US" sz="1200" b="1" i="0" baseline="0" dirty="0" smtClean="0">
                <a:latin typeface="+mn-lt"/>
              </a:rPr>
              <a:t>Offset Diagonal Bottom Left </a:t>
            </a:r>
            <a:r>
              <a:rPr lang="en-US" sz="1200" b="0" i="0" baseline="0" dirty="0" smtClean="0">
                <a:latin typeface="+mn-lt"/>
              </a:rPr>
              <a:t>(first row, third option from the left), and then do the following:</a:t>
            </a:r>
            <a:endParaRPr lang="en-US" sz="1200" i="0" dirty="0" smtClean="0">
              <a:latin typeface="+mn-lt"/>
            </a:endParaRP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Transparency</a:t>
            </a:r>
            <a:r>
              <a:rPr lang="en-US" sz="1200" b="0" kern="1200" dirty="0" smtClean="0">
                <a:solidFill>
                  <a:schemeClr val="tx1"/>
                </a:solidFill>
                <a:latin typeface="+mn-lt"/>
                <a:ea typeface="+mn-ea"/>
                <a:cs typeface="+mn-cs"/>
              </a:rPr>
              <a:t> box, enter </a:t>
            </a:r>
            <a:r>
              <a:rPr lang="en-US" sz="1200" b="1" kern="1200" dirty="0" smtClean="0">
                <a:solidFill>
                  <a:schemeClr val="tx1"/>
                </a:solidFill>
                <a:latin typeface="+mn-lt"/>
                <a:ea typeface="+mn-ea"/>
                <a:cs typeface="+mn-cs"/>
              </a:rPr>
              <a:t>77%</a:t>
            </a:r>
            <a:r>
              <a:rPr lang="en-US" sz="1200" b="0" kern="120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Size</a:t>
            </a:r>
            <a:r>
              <a:rPr lang="en-US" sz="1200" b="0" kern="1200" dirty="0" smtClean="0">
                <a:solidFill>
                  <a:schemeClr val="tx1"/>
                </a:solidFill>
                <a:latin typeface="+mn-lt"/>
                <a:ea typeface="+mn-ea"/>
                <a:cs typeface="+mn-cs"/>
              </a:rPr>
              <a:t> box, enter </a:t>
            </a:r>
            <a:r>
              <a:rPr lang="en-US" sz="1200" b="1" kern="1200" dirty="0" smtClean="0">
                <a:solidFill>
                  <a:schemeClr val="tx1"/>
                </a:solidFill>
                <a:latin typeface="+mn-lt"/>
                <a:ea typeface="+mn-ea"/>
                <a:cs typeface="+mn-cs"/>
              </a:rPr>
              <a:t>100%</a:t>
            </a:r>
            <a:r>
              <a:rPr lang="en-US" sz="1200" b="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Blur</a:t>
            </a:r>
            <a:r>
              <a:rPr lang="en-US" sz="1200" b="0" kern="1200" dirty="0" smtClean="0">
                <a:solidFill>
                  <a:schemeClr val="tx1"/>
                </a:solidFill>
                <a:latin typeface="+mn-lt"/>
                <a:ea typeface="+mn-ea"/>
                <a:cs typeface="+mn-cs"/>
              </a:rPr>
              <a:t> box, enter </a:t>
            </a:r>
            <a:r>
              <a:rPr lang="en-US" sz="1200" b="1" kern="1200" dirty="0" smtClean="0">
                <a:solidFill>
                  <a:schemeClr val="tx1"/>
                </a:solidFill>
                <a:latin typeface="+mn-lt"/>
                <a:ea typeface="+mn-ea"/>
                <a:cs typeface="+mn-cs"/>
              </a:rPr>
              <a:t>10 pt</a:t>
            </a:r>
            <a:r>
              <a:rPr lang="en-US" sz="1200" b="0" kern="120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Angle</a:t>
            </a:r>
            <a:r>
              <a:rPr lang="en-US" sz="1200" b="0" kern="1200" dirty="0" smtClean="0">
                <a:solidFill>
                  <a:schemeClr val="tx1"/>
                </a:solidFill>
                <a:latin typeface="+mn-lt"/>
                <a:ea typeface="+mn-ea"/>
                <a:cs typeface="+mn-cs"/>
              </a:rPr>
              <a:t> box, enter </a:t>
            </a:r>
            <a:r>
              <a:rPr lang="en-US" sz="1200" b="1" kern="1200" dirty="0" smtClean="0">
                <a:solidFill>
                  <a:schemeClr val="tx1"/>
                </a:solidFill>
                <a:latin typeface="+mn-lt"/>
                <a:ea typeface="+mn-ea"/>
                <a:cs typeface="+mn-cs"/>
              </a:rPr>
              <a:t>141</a:t>
            </a:r>
            <a:r>
              <a:rPr lang="en-US" sz="1200" b="1" kern="1200" dirty="0" smtClean="0">
                <a:solidFill>
                  <a:schemeClr val="tx1"/>
                </a:solidFill>
                <a:latin typeface="+mn-lt"/>
                <a:ea typeface="Verdana"/>
                <a:cs typeface="Verdana"/>
              </a:rPr>
              <a:t>°</a:t>
            </a:r>
            <a:r>
              <a:rPr lang="en-US" sz="1200" b="0" kern="120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Distance</a:t>
            </a:r>
            <a:r>
              <a:rPr lang="en-US" sz="1200" b="0" kern="1200" dirty="0" smtClean="0">
                <a:solidFill>
                  <a:schemeClr val="tx1"/>
                </a:solidFill>
                <a:latin typeface="+mn-lt"/>
                <a:ea typeface="+mn-ea"/>
                <a:cs typeface="+mn-cs"/>
              </a:rPr>
              <a:t> box, enter </a:t>
            </a:r>
            <a:r>
              <a:rPr lang="en-US" sz="1200" b="1" kern="1200" dirty="0" smtClean="0">
                <a:solidFill>
                  <a:schemeClr val="tx1"/>
                </a:solidFill>
                <a:latin typeface="+mn-lt"/>
                <a:ea typeface="+mn-ea"/>
                <a:cs typeface="+mn-cs"/>
              </a:rPr>
              <a:t>10</a:t>
            </a:r>
            <a:r>
              <a:rPr lang="en-US" sz="1200" b="1" kern="1200" baseline="0" dirty="0" smtClean="0">
                <a:solidFill>
                  <a:schemeClr val="tx1"/>
                </a:solidFill>
                <a:latin typeface="+mn-lt"/>
                <a:ea typeface="+mn-ea"/>
                <a:cs typeface="+mn-cs"/>
              </a:rPr>
              <a:t> pt</a:t>
            </a:r>
            <a:r>
              <a:rPr lang="en-US" sz="1200" b="0" kern="1200" baseline="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On the slide, drag the picture onto the curve, near the top. </a:t>
            </a:r>
            <a:endParaRPr lang="en-US" sz="1200" i="0" baseline="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latin typeface="+mn-lt"/>
              </a:rPr>
              <a:t>On</a:t>
            </a:r>
            <a:r>
              <a:rPr lang="en-US" sz="1200" i="0" baseline="0" dirty="0" smtClean="0">
                <a:latin typeface="+mn-lt"/>
              </a:rPr>
              <a:t> the </a:t>
            </a:r>
            <a:r>
              <a:rPr lang="en-US" sz="1200" b="1" i="0" baseline="0" dirty="0" smtClean="0">
                <a:latin typeface="+mn-lt"/>
              </a:rPr>
              <a:t>Insert</a:t>
            </a:r>
            <a:r>
              <a:rPr lang="en-US" sz="1200" i="0" baseline="0" dirty="0" smtClean="0">
                <a:latin typeface="+mn-lt"/>
              </a:rPr>
              <a:t> tab, in the </a:t>
            </a:r>
            <a:r>
              <a:rPr lang="en-US" sz="1200" b="1" i="0" baseline="0" dirty="0" smtClean="0">
                <a:latin typeface="+mn-lt"/>
              </a:rPr>
              <a:t>Text</a:t>
            </a:r>
            <a:r>
              <a:rPr lang="en-US" sz="1200" i="0" baseline="0" dirty="0" smtClean="0">
                <a:latin typeface="+mn-lt"/>
              </a:rPr>
              <a:t> group, click </a:t>
            </a:r>
            <a:r>
              <a:rPr lang="en-US" sz="1200" b="1" i="0" baseline="0" dirty="0" smtClean="0">
                <a:latin typeface="+mn-lt"/>
              </a:rPr>
              <a:t>Text Box</a:t>
            </a:r>
            <a:r>
              <a:rPr lang="en-US" sz="1200" b="0" i="0" baseline="0" dirty="0" smtClean="0">
                <a:latin typeface="+mn-lt"/>
              </a:rPr>
              <a:t>.</a:t>
            </a:r>
            <a:r>
              <a:rPr lang="en-US" sz="1200" i="0" baseline="0" dirty="0" smtClean="0">
                <a:latin typeface="+mn-lt"/>
              </a:rPr>
              <a:t> On the slide, drag to draw the text box.</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latin typeface="+mn-lt"/>
              </a:rPr>
              <a:t>Enter text in the text box and select it. O</a:t>
            </a:r>
            <a:r>
              <a:rPr lang="en-US" sz="1200" i="0" dirty="0" smtClean="0">
                <a:latin typeface="+mn-lt"/>
              </a:rPr>
              <a:t>n the </a:t>
            </a:r>
            <a:r>
              <a:rPr lang="en-US" sz="1200" b="1" i="0" dirty="0" smtClean="0">
                <a:latin typeface="+mn-lt"/>
              </a:rPr>
              <a:t>Home</a:t>
            </a:r>
            <a:r>
              <a:rPr lang="en-US" sz="1200" i="0" baseline="0" dirty="0" smtClean="0">
                <a:latin typeface="+mn-lt"/>
              </a:rPr>
              <a:t> tab, in the </a:t>
            </a:r>
            <a:r>
              <a:rPr lang="en-US" sz="1200" b="1" i="0" baseline="0" dirty="0" smtClean="0">
                <a:latin typeface="+mn-lt"/>
              </a:rPr>
              <a:t>Font</a:t>
            </a:r>
            <a:r>
              <a:rPr lang="en-US" sz="1200" i="0" baseline="0" dirty="0" smtClean="0">
                <a:latin typeface="+mn-lt"/>
              </a:rPr>
              <a:t> group,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latin typeface="+mn-lt"/>
              </a:rPr>
              <a:t>In the </a:t>
            </a:r>
            <a:r>
              <a:rPr lang="en-US" sz="1200" b="1" i="0" baseline="0" dirty="0" smtClean="0">
                <a:latin typeface="+mn-lt"/>
              </a:rPr>
              <a:t>Font</a:t>
            </a:r>
            <a:r>
              <a:rPr lang="en-US" sz="1200" i="0" baseline="0" dirty="0" smtClean="0">
                <a:latin typeface="+mn-lt"/>
              </a:rPr>
              <a:t> list, select </a:t>
            </a:r>
            <a:r>
              <a:rPr lang="en-US" sz="1200" b="1" baseline="0" dirty="0" smtClean="0">
                <a:latin typeface="+mn-lt"/>
              </a:rPr>
              <a:t>Corbel</a:t>
            </a:r>
            <a:r>
              <a:rPr lang="en-US" sz="1200" b="0" baseline="0" dirty="0" smtClean="0">
                <a:latin typeface="+mn-lt"/>
              </a:rPr>
              <a:t>.</a:t>
            </a:r>
            <a:endParaRPr lang="en-US" sz="1200" i="0" baseline="0" dirty="0" smtClean="0">
              <a:latin typeface="+mn-lt"/>
            </a:endParaRP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latin typeface="+mn-lt"/>
              </a:rPr>
              <a:t>In the </a:t>
            </a:r>
            <a:r>
              <a:rPr lang="en-US" sz="1200" b="1" i="0" baseline="0" dirty="0" smtClean="0">
                <a:latin typeface="+mn-lt"/>
              </a:rPr>
              <a:t>Font Size </a:t>
            </a:r>
            <a:r>
              <a:rPr lang="en-US" sz="1200" i="0" baseline="0" dirty="0" smtClean="0">
                <a:latin typeface="+mn-lt"/>
              </a:rPr>
              <a:t>box, enter </a:t>
            </a:r>
            <a:r>
              <a:rPr lang="en-US" sz="1200" b="1" i="0" baseline="0" dirty="0" smtClean="0">
                <a:latin typeface="+mn-lt"/>
              </a:rPr>
              <a:t>22</a:t>
            </a:r>
            <a:r>
              <a:rPr lang="en-US" sz="1200" b="0" i="0" baseline="0" dirty="0" smtClean="0">
                <a:latin typeface="+mn-lt"/>
              </a:rPr>
              <a:t>.</a:t>
            </a:r>
            <a:r>
              <a:rPr lang="en-US" sz="1200" i="0" baseline="0" dirty="0" smtClean="0">
                <a:latin typeface="+mn-lt"/>
              </a:rPr>
              <a: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latin typeface="+mn-lt"/>
              </a:rPr>
              <a:t>Click the arrow next to </a:t>
            </a:r>
            <a:r>
              <a:rPr lang="en-US" sz="1200" b="1" i="0" baseline="0" dirty="0" smtClean="0">
                <a:latin typeface="+mn-lt"/>
              </a:rPr>
              <a:t>Font Color</a:t>
            </a:r>
            <a:r>
              <a:rPr lang="en-US" sz="1200" b="0" i="0" baseline="0" dirty="0" smtClean="0">
                <a:latin typeface="+mn-lt"/>
              </a:rPr>
              <a:t>,</a:t>
            </a:r>
            <a:r>
              <a:rPr lang="en-US" sz="1200" b="1" i="0" baseline="0" dirty="0" smtClean="0">
                <a:latin typeface="+mn-lt"/>
              </a:rPr>
              <a:t> </a:t>
            </a:r>
            <a:r>
              <a:rPr lang="en-US" sz="1200" i="0" baseline="0" dirty="0" smtClean="0">
                <a:latin typeface="+mn-lt"/>
              </a:rPr>
              <a:t>and then under </a:t>
            </a:r>
            <a:r>
              <a:rPr lang="en-US" sz="1200" b="1" i="0" baseline="0" dirty="0" smtClean="0">
                <a:latin typeface="+mn-lt"/>
              </a:rPr>
              <a:t>Theme Colors </a:t>
            </a:r>
            <a:r>
              <a:rPr lang="en-US" sz="1200" i="0" baseline="0" dirty="0" smtClean="0">
                <a:latin typeface="+mn-lt"/>
              </a:rPr>
              <a:t>click </a:t>
            </a:r>
            <a:r>
              <a:rPr lang="en-US" sz="1200" b="1" i="0" baseline="0" dirty="0" smtClean="0">
                <a:latin typeface="+mn-lt"/>
              </a:rPr>
              <a:t>White, Background 1, Darker 50% </a:t>
            </a:r>
            <a:r>
              <a:rPr lang="en-US" sz="1200" b="0" i="0" baseline="0" dirty="0" smtClean="0">
                <a:latin typeface="+mn-lt"/>
              </a:rPr>
              <a:t>(sixth row, first option from the left).</a:t>
            </a:r>
            <a:endParaRPr lang="en-US" sz="1200" i="0" baseline="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latin typeface="+mn-lt"/>
              </a:rPr>
              <a:t>On the </a:t>
            </a:r>
            <a:r>
              <a:rPr lang="en-US" sz="1200" b="1" i="0" baseline="0" dirty="0" smtClean="0">
                <a:latin typeface="+mn-lt"/>
              </a:rPr>
              <a:t>Home</a:t>
            </a:r>
            <a:r>
              <a:rPr lang="en-US" sz="1200" i="0" baseline="0" dirty="0" smtClean="0">
                <a:latin typeface="+mn-lt"/>
              </a:rPr>
              <a:t> tab, in the </a:t>
            </a:r>
            <a:r>
              <a:rPr lang="en-US" sz="1200" b="1" i="0" baseline="0" dirty="0" smtClean="0">
                <a:latin typeface="+mn-lt"/>
              </a:rPr>
              <a:t>Paragraph</a:t>
            </a:r>
            <a:r>
              <a:rPr lang="en-US" sz="1200" i="0" baseline="0" dirty="0" smtClean="0">
                <a:latin typeface="+mn-lt"/>
              </a:rPr>
              <a:t> group, click </a:t>
            </a:r>
            <a:r>
              <a:rPr lang="en-US" sz="1200" b="1" i="0" baseline="0" dirty="0" smtClean="0">
                <a:latin typeface="+mn-lt"/>
              </a:rPr>
              <a:t>Align Text Left</a:t>
            </a:r>
            <a:r>
              <a:rPr lang="en-US" sz="1200" b="0" i="0" baseline="0" dirty="0" smtClean="0">
                <a:latin typeface="+mn-lt"/>
              </a:rPr>
              <a:t> to align the text left in the text box.</a:t>
            </a:r>
            <a:endParaRPr lang="en-US" sz="1200" i="0" baseline="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latin typeface="+mn-lt"/>
              </a:rPr>
              <a:t>On the slide, drag the text box to the right of the picture. </a:t>
            </a:r>
          </a:p>
          <a:p>
            <a:pPr marL="228600" indent="-228600">
              <a:buFont typeface="+mj-lt"/>
              <a:buAutoNum type="arabicPeriod"/>
            </a:pPr>
            <a:endParaRPr lang="en-US" sz="1200" b="0" baseline="0" dirty="0" smtClean="0">
              <a:latin typeface="+mn-lt"/>
            </a:endParaRPr>
          </a:p>
          <a:p>
            <a:endParaRPr lang="en-US" sz="1200" baseline="0" dirty="0" smtClean="0">
              <a:latin typeface="+mn-lt"/>
            </a:endParaRPr>
          </a:p>
          <a:p>
            <a:r>
              <a:rPr lang="en-US" sz="1200" baseline="0" dirty="0" smtClean="0">
                <a:latin typeface="+mn-lt"/>
              </a:rPr>
              <a:t>To reproduce the animation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It will help to zoom out in order to view the area off the slide. On the </a:t>
            </a:r>
            <a:r>
              <a:rPr lang="en-US" sz="1200" b="1" baseline="0" dirty="0" smtClean="0">
                <a:latin typeface="+mn-lt"/>
              </a:rPr>
              <a:t>View</a:t>
            </a:r>
            <a:r>
              <a:rPr lang="en-US" sz="1200" b="0" baseline="0" dirty="0" smtClean="0">
                <a:latin typeface="+mn-lt"/>
              </a:rPr>
              <a:t> tab, in the </a:t>
            </a:r>
            <a:r>
              <a:rPr lang="en-US" sz="1200" b="1" baseline="0" dirty="0" smtClean="0">
                <a:latin typeface="+mn-lt"/>
              </a:rPr>
              <a:t>Zoom</a:t>
            </a:r>
            <a:r>
              <a:rPr lang="en-US" sz="1200" b="0" baseline="0" dirty="0" smtClean="0">
                <a:latin typeface="+mn-lt"/>
              </a:rPr>
              <a:t> group, click </a:t>
            </a:r>
            <a:r>
              <a:rPr lang="en-US" sz="1200" b="1" baseline="0" dirty="0" smtClean="0">
                <a:latin typeface="+mn-lt"/>
              </a:rPr>
              <a:t>Zoom</a:t>
            </a:r>
            <a:r>
              <a:rPr lang="en-US" sz="1200" b="0" baseline="0" dirty="0" smtClean="0">
                <a:latin typeface="+mn-lt"/>
              </a:rPr>
              <a:t>. In the </a:t>
            </a:r>
            <a:r>
              <a:rPr lang="en-US" sz="1200" b="1" baseline="0" dirty="0" smtClean="0">
                <a:latin typeface="+mn-lt"/>
              </a:rPr>
              <a:t>Zoom </a:t>
            </a:r>
            <a:r>
              <a:rPr lang="en-US" sz="1200" b="0" baseline="0" dirty="0" smtClean="0">
                <a:latin typeface="+mn-lt"/>
              </a:rPr>
              <a:t>dialog box, select </a:t>
            </a:r>
            <a:r>
              <a:rPr lang="en-US" sz="1200" b="1" baseline="0" dirty="0" smtClean="0">
                <a:latin typeface="+mn-lt"/>
              </a:rPr>
              <a:t>65%</a:t>
            </a:r>
            <a:r>
              <a:rPr lang="en-US" sz="1200" b="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More Entrance Effects.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Add Entrance Effect</a:t>
            </a:r>
            <a:r>
              <a:rPr lang="en-US" sz="1200" kern="1200" dirty="0" smtClean="0">
                <a:solidFill>
                  <a:schemeClr val="tx1"/>
                </a:solidFill>
                <a:effectLst/>
                <a:latin typeface="+mn-lt"/>
                <a:ea typeface="+mn-ea"/>
                <a:cs typeface="+mn-cs"/>
              </a:rPr>
              <a:t> dialog box, under </a:t>
            </a:r>
            <a:r>
              <a:rPr lang="en-US" sz="1200" b="1" kern="1200" dirty="0" smtClean="0">
                <a:solidFill>
                  <a:schemeClr val="tx1"/>
                </a:solidFill>
                <a:effectLst/>
                <a:latin typeface="+mn-lt"/>
                <a:ea typeface="+mn-ea"/>
                <a:cs typeface="+mn-cs"/>
              </a:rPr>
              <a:t>Moderate</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Grow &amp; Turn</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OK.</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With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Previous</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a:t>
            </a:r>
          </a:p>
          <a:p>
            <a:pPr marL="228600" indent="-228600">
              <a:buFont typeface="+mj-lt"/>
              <a:buAutoNum type="arabicPeriod"/>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Motion Paths </a:t>
            </a:r>
            <a:r>
              <a:rPr lang="en-US" sz="1200" kern="1200" dirty="0" smtClean="0">
                <a:solidFill>
                  <a:schemeClr val="tx1"/>
                </a:solidFill>
                <a:effectLst/>
                <a:latin typeface="+mn-lt"/>
                <a:ea typeface="+mn-ea"/>
                <a:cs typeface="+mn-cs"/>
              </a:rPr>
              <a:t>click </a:t>
            </a:r>
            <a:r>
              <a:rPr lang="en-US" sz="1200" b="1" kern="1200" dirty="0" smtClean="0">
                <a:solidFill>
                  <a:schemeClr val="tx1"/>
                </a:solidFill>
                <a:effectLst/>
                <a:latin typeface="+mn-lt"/>
                <a:ea typeface="+mn-ea"/>
                <a:cs typeface="+mn-cs"/>
              </a:rPr>
              <a:t>Arcs.</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With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Previous</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Effect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Options</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Right</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Effect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Options</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Reverse Path Direction</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slide, select the arc effect path, and then drag the bottom sizing handle below the bottom of the slide. Drag</a:t>
            </a:r>
            <a:r>
              <a:rPr lang="en-US" sz="1200" kern="1200" baseline="0" dirty="0" smtClean="0">
                <a:solidFill>
                  <a:schemeClr val="tx1"/>
                </a:solidFill>
                <a:effectLst/>
                <a:latin typeface="+mn-lt"/>
                <a:ea typeface="+mn-ea"/>
                <a:cs typeface="+mn-cs"/>
              </a:rPr>
              <a:t> the right side sizing handle to the left until the path curve approximately matches the curve of the modified triangle. Drag the green rotation handle to the left to rotate the arc path to match the curve of the modified triangle. Drag the arc path so that the red arrow is in the center of the picture. You may need to make further adjustments to the length, width, and angle of the arc path to match the curve of the modified triangle.</a:t>
            </a:r>
          </a:p>
          <a:p>
            <a:pPr marL="228600" indent="-228600">
              <a:buFont typeface="+mj-lt"/>
              <a:buAutoNum type="arabicPeriod"/>
            </a:pPr>
            <a:r>
              <a:rPr lang="en-US" sz="1200" dirty="0" smtClean="0">
                <a:latin typeface="+mn-lt"/>
              </a:rPr>
              <a:t>On the slide, select the text box.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Entrance</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Fade.</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After Previous</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dirty="0" smtClean="0">
              <a:latin typeface="+mn-lt"/>
            </a:endParaRPr>
          </a:p>
          <a:p>
            <a:endParaRPr lang="en-US" sz="1200" baseline="0" dirty="0" smtClean="0">
              <a:latin typeface="+mn-lt"/>
            </a:endParaRPr>
          </a:p>
          <a:p>
            <a:r>
              <a:rPr lang="en-US" sz="1200" baseline="0" dirty="0" smtClean="0">
                <a:latin typeface="+mn-lt"/>
              </a:rPr>
              <a:t>To  reproduce the other animated pictures and text boxes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On the </a:t>
            </a:r>
            <a:r>
              <a:rPr lang="en-US" sz="1200" b="1" baseline="0" dirty="0" smtClean="0">
                <a:latin typeface="+mn-lt"/>
              </a:rPr>
              <a:t>Animations</a:t>
            </a:r>
            <a:r>
              <a:rPr lang="en-US" sz="1200" b="0" baseline="0" dirty="0" smtClean="0">
                <a:latin typeface="+mn-lt"/>
              </a:rPr>
              <a:t> tab, in the </a:t>
            </a:r>
            <a:r>
              <a:rPr lang="en-US" sz="1200" b="1" baseline="0" dirty="0" smtClean="0">
                <a:latin typeface="+mn-lt"/>
              </a:rPr>
              <a:t>Advanced Animation </a:t>
            </a:r>
            <a:r>
              <a:rPr lang="en-US" sz="1200" b="0" baseline="0" dirty="0" smtClean="0">
                <a:latin typeface="+mn-lt"/>
              </a:rPr>
              <a:t>group, click </a:t>
            </a:r>
            <a:r>
              <a:rPr lang="en-US" sz="1200" b="1" baseline="0" dirty="0" smtClean="0">
                <a:latin typeface="+mn-lt"/>
              </a:rPr>
              <a:t>Animation Pane</a:t>
            </a:r>
            <a:r>
              <a:rPr lang="en-US" sz="1200" b="0" baseline="0" dirty="0" smtClean="0">
                <a:latin typeface="+mn-lt"/>
              </a:rPr>
              <a:t>. </a:t>
            </a:r>
          </a:p>
          <a:p>
            <a:pPr marL="228600" indent="-228600">
              <a:buFont typeface="+mj-lt"/>
              <a:buAutoNum type="arabicPeriod"/>
            </a:pPr>
            <a:r>
              <a:rPr lang="en-US" sz="1200" baseline="0" dirty="0" smtClean="0">
                <a:latin typeface="+mn-lt"/>
              </a:rPr>
              <a:t>On the slide, press and hold CTRL and then select the picture and the text box. On the </a:t>
            </a:r>
            <a:r>
              <a:rPr lang="en-US" sz="1200" b="1" baseline="0" dirty="0" smtClean="0">
                <a:latin typeface="+mn-lt"/>
              </a:rPr>
              <a:t>Home</a:t>
            </a:r>
            <a:r>
              <a:rPr lang="en-US" sz="1200" b="0" baseline="0" dirty="0" smtClean="0">
                <a:latin typeface="+mn-lt"/>
              </a:rPr>
              <a:t> tab, in the </a:t>
            </a:r>
            <a:r>
              <a:rPr lang="en-US" sz="1200" b="1" baseline="0" dirty="0" smtClean="0">
                <a:latin typeface="+mn-lt"/>
              </a:rPr>
              <a:t>Clipboard</a:t>
            </a:r>
            <a:r>
              <a:rPr lang="en-US" sz="1200" b="0" baseline="0" dirty="0" smtClean="0">
                <a:latin typeface="+mn-lt"/>
              </a:rPr>
              <a:t> group, click the arrow next to </a:t>
            </a:r>
            <a:r>
              <a:rPr lang="en-US" sz="1200" b="1" baseline="0" dirty="0" smtClean="0">
                <a:latin typeface="+mn-lt"/>
              </a:rPr>
              <a:t>Copy</a:t>
            </a:r>
            <a:r>
              <a:rPr lang="en-US" sz="1200" b="0" baseline="0" dirty="0" smtClean="0">
                <a:latin typeface="+mn-lt"/>
              </a:rPr>
              <a:t>, and then click </a:t>
            </a:r>
            <a:r>
              <a:rPr lang="en-US" sz="1200" b="1" baseline="0" dirty="0" smtClean="0">
                <a:latin typeface="+mn-lt"/>
              </a:rPr>
              <a:t>Duplicate</a:t>
            </a:r>
            <a:r>
              <a:rPr lang="en-US" sz="1200" b="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On the slide, drag the duplicate picture and text onto the curve below the first group.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latin typeface="+mn-lt"/>
              </a:rPr>
              <a:t>On the slide, select the duplicate picture. Under </a:t>
            </a:r>
            <a:r>
              <a:rPr lang="en-US" sz="1200" b="1" dirty="0" smtClean="0">
                <a:latin typeface="+mn-lt"/>
              </a:rPr>
              <a:t>Picture Tools</a:t>
            </a:r>
            <a:r>
              <a:rPr lang="en-US" sz="1200" dirty="0" smtClean="0">
                <a:latin typeface="+mn-lt"/>
              </a:rPr>
              <a:t>, on the </a:t>
            </a:r>
            <a:r>
              <a:rPr lang="en-US" sz="1200" b="1" dirty="0" smtClean="0">
                <a:latin typeface="+mn-lt"/>
              </a:rPr>
              <a:t>Format</a:t>
            </a:r>
            <a:r>
              <a:rPr lang="en-US" sz="1200" dirty="0" smtClean="0">
                <a:latin typeface="+mn-lt"/>
              </a:rPr>
              <a:t> tab, in the </a:t>
            </a:r>
            <a:r>
              <a:rPr lang="en-US" sz="1200" b="1" dirty="0" smtClean="0">
                <a:latin typeface="+mn-lt"/>
              </a:rPr>
              <a:t>Adjust</a:t>
            </a:r>
            <a:r>
              <a:rPr lang="en-US" sz="1200" dirty="0" smtClean="0">
                <a:latin typeface="+mn-lt"/>
              </a:rPr>
              <a:t> group, </a:t>
            </a:r>
            <a:r>
              <a:rPr lang="en-US" sz="1200" baseline="0" dirty="0" smtClean="0">
                <a:latin typeface="+mn-lt"/>
              </a:rPr>
              <a:t>click </a:t>
            </a:r>
            <a:r>
              <a:rPr lang="en-US" sz="1200" b="1" baseline="0" dirty="0" smtClean="0">
                <a:latin typeface="+mn-lt"/>
              </a:rPr>
              <a:t>Change</a:t>
            </a:r>
            <a:r>
              <a:rPr lang="en-US" sz="1200" b="0" baseline="0" dirty="0" smtClean="0">
                <a:latin typeface="+mn-lt"/>
              </a:rPr>
              <a:t> </a:t>
            </a:r>
            <a:r>
              <a:rPr lang="en-US" sz="1200" b="1" baseline="0" dirty="0" smtClean="0">
                <a:latin typeface="+mn-lt"/>
              </a:rPr>
              <a:t>Picture</a:t>
            </a:r>
            <a:r>
              <a:rPr lang="en-US" sz="1200" b="0" baseline="0" dirty="0" smtClean="0">
                <a:latin typeface="+mn-lt"/>
              </a:rPr>
              <a:t>. In the </a:t>
            </a:r>
            <a:r>
              <a:rPr lang="en-US" sz="1200" b="1" baseline="0" dirty="0" smtClean="0">
                <a:latin typeface="+mn-lt"/>
              </a:rPr>
              <a:t>Insert Picture</a:t>
            </a:r>
            <a:r>
              <a:rPr lang="en-US" sz="1200" b="0" baseline="0" dirty="0" smtClean="0">
                <a:latin typeface="+mn-lt"/>
              </a:rPr>
              <a:t> dialog box, select a picture, and then click </a:t>
            </a:r>
            <a:r>
              <a:rPr lang="en-US" sz="1200" b="1" baseline="0" dirty="0" smtClean="0">
                <a:latin typeface="+mn-lt"/>
              </a:rPr>
              <a:t>Insert</a:t>
            </a:r>
            <a:r>
              <a:rPr lang="en-US" sz="1200" b="0" baseline="0" dirty="0" smtClean="0">
                <a:latin typeface="+mn-lt"/>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Picture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Tools</a:t>
            </a:r>
            <a:r>
              <a:rPr lang="en-US" sz="1200" kern="1200" dirty="0" smtClean="0">
                <a:solidFill>
                  <a:schemeClr val="tx1"/>
                </a:solidFill>
                <a:effectLst/>
                <a:latin typeface="+mn-lt"/>
                <a:ea typeface="+mn-ea"/>
                <a:cs typeface="+mn-cs"/>
              </a:rPr>
              <a:t>, on the </a:t>
            </a:r>
            <a:r>
              <a:rPr lang="en-US" sz="1200" b="1" kern="1200" dirty="0" smtClean="0">
                <a:solidFill>
                  <a:schemeClr val="tx1"/>
                </a:solidFill>
                <a:effectLst/>
                <a:latin typeface="+mn-lt"/>
                <a:ea typeface="+mn-ea"/>
                <a:cs typeface="+mn-cs"/>
              </a:rPr>
              <a:t>Format</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group, click the </a:t>
            </a:r>
            <a:r>
              <a:rPr lang="en-US" sz="1200" b="1" kern="1200" dirty="0" smtClean="0">
                <a:solidFill>
                  <a:schemeClr val="tx1"/>
                </a:solidFill>
                <a:effectLst/>
                <a:latin typeface="+mn-lt"/>
                <a:ea typeface="+mn-ea"/>
                <a:cs typeface="+mn-cs"/>
              </a:rPr>
              <a:t>Size and Position</a:t>
            </a:r>
            <a:r>
              <a:rPr lang="en-US" sz="1200" kern="1200" dirty="0" smtClean="0">
                <a:solidFill>
                  <a:schemeClr val="tx1"/>
                </a:solidFill>
                <a:effectLst/>
                <a:latin typeface="+mn-lt"/>
                <a:ea typeface="+mn-ea"/>
                <a:cs typeface="+mn-cs"/>
              </a:rPr>
              <a:t> dialog box launcher. In the </a:t>
            </a:r>
            <a:r>
              <a:rPr lang="en-US" sz="1200" b="1" kern="1200" dirty="0" smtClean="0">
                <a:solidFill>
                  <a:schemeClr val="tx1"/>
                </a:solidFill>
                <a:effectLst/>
                <a:latin typeface="+mn-lt"/>
                <a:ea typeface="+mn-ea"/>
                <a:cs typeface="+mn-cs"/>
              </a:rPr>
              <a:t>Format Picture </a:t>
            </a:r>
            <a:r>
              <a:rPr lang="en-US" sz="1200" kern="1200" dirty="0" smtClean="0">
                <a:solidFill>
                  <a:schemeClr val="tx1"/>
                </a:solidFill>
                <a:effectLst/>
                <a:latin typeface="+mn-lt"/>
                <a:ea typeface="+mn-ea"/>
                <a:cs typeface="+mn-cs"/>
              </a:rPr>
              <a:t>dialog box, resize or crop the image so that the height is set to </a:t>
            </a:r>
            <a:r>
              <a:rPr lang="en-US" sz="1200" b="1" kern="1200" dirty="0" smtClean="0">
                <a:solidFill>
                  <a:schemeClr val="tx1"/>
                </a:solidFill>
                <a:effectLst/>
                <a:latin typeface="+mn-lt"/>
                <a:ea typeface="+mn-ea"/>
                <a:cs typeface="+mn-cs"/>
              </a:rPr>
              <a:t>1.2”</a:t>
            </a:r>
            <a:r>
              <a:rPr lang="en-US" sz="1200" kern="1200" dirty="0" smtClean="0">
                <a:solidFill>
                  <a:schemeClr val="tx1"/>
                </a:solidFill>
                <a:effectLst/>
                <a:latin typeface="+mn-lt"/>
                <a:ea typeface="+mn-ea"/>
                <a:cs typeface="+mn-cs"/>
              </a:rPr>
              <a:t> and the width</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set to </a:t>
            </a:r>
            <a:r>
              <a:rPr lang="en-US" sz="1200" b="1" kern="1200" dirty="0" smtClean="0">
                <a:solidFill>
                  <a:schemeClr val="tx1"/>
                </a:solidFill>
                <a:effectLst/>
                <a:latin typeface="+mn-lt"/>
                <a:ea typeface="+mn-ea"/>
                <a:cs typeface="+mn-cs"/>
              </a:rPr>
              <a:t>1.2”</a:t>
            </a:r>
            <a:r>
              <a:rPr lang="en-US" sz="1200" kern="1200" dirty="0" smtClean="0">
                <a:solidFill>
                  <a:schemeClr val="tx1"/>
                </a:solidFill>
                <a:effectLst/>
                <a:latin typeface="+mn-lt"/>
                <a:ea typeface="+mn-ea"/>
                <a:cs typeface="+mn-cs"/>
              </a:rPr>
              <a:t>. To crop the picture, click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Crop position</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Top</a:t>
            </a:r>
            <a:r>
              <a:rPr lang="en-US" sz="1200" kern="1200" dirty="0" smtClean="0">
                <a:solidFill>
                  <a:schemeClr val="tx1"/>
                </a:solidFill>
                <a:effectLst/>
                <a:latin typeface="+mn-lt"/>
                <a:ea typeface="+mn-ea"/>
                <a:cs typeface="+mn-cs"/>
              </a:rPr>
              <a:t> boxes. To resize the picture, click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Size and rotate</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boxes.</a:t>
            </a:r>
            <a:endParaRPr lang="en-US" sz="1200" b="0" baseline="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In the </a:t>
            </a:r>
            <a:r>
              <a:rPr lang="en-US" sz="1200" b="1" baseline="0" dirty="0" smtClean="0">
                <a:latin typeface="+mn-lt"/>
              </a:rPr>
              <a:t>Animation</a:t>
            </a:r>
            <a:r>
              <a:rPr lang="en-US" sz="1200" b="0" baseline="0" dirty="0" smtClean="0">
                <a:latin typeface="+mn-lt"/>
              </a:rPr>
              <a:t> </a:t>
            </a:r>
            <a:r>
              <a:rPr lang="en-US" sz="1200" b="1" baseline="0" dirty="0" smtClean="0">
                <a:latin typeface="+mn-lt"/>
              </a:rPr>
              <a:t>Pane</a:t>
            </a:r>
            <a:r>
              <a:rPr lang="en-US" sz="1200" b="0" baseline="0" dirty="0" smtClean="0">
                <a:latin typeface="+mn-lt"/>
              </a:rPr>
              <a:t>, click the Arc animation effect for the new picture. Drag the green rotation handle to the right to rotate the arc path to match the curve of the modified triangle. Drag the arc path so that the red arrow is in the center of the picture.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Click in the duplicate text box and edit the text.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Repeat steps 2-7 two more times to reproduce the third and fourth pictures and text boxes with animation effects.</a:t>
            </a:r>
            <a:endParaRPr lang="en-US" sz="1200" baseline="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baseline="0" dirty="0" smtClean="0">
              <a:latin typeface="+mn-lt"/>
            </a:endParaRPr>
          </a:p>
        </p:txBody>
      </p:sp>
      <p:sp>
        <p:nvSpPr>
          <p:cNvPr id="6" name="Slide Image Placeholder 5"/>
          <p:cNvSpPr>
            <a:spLocks noGrp="1" noRot="1" noChangeAspect="1"/>
          </p:cNvSpPr>
          <p:nvPr>
            <p:ph type="sldImg"/>
          </p:nvPr>
        </p:nvSpPr>
        <p:spPr>
          <a:xfrm>
            <a:off x="533400" y="460375"/>
            <a:ext cx="3144838" cy="2359025"/>
          </a:xfr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1316C0-0ABC-4469-956B-5D264B98AA83}" type="slidenum">
              <a:rPr lang="en-US" smtClean="0"/>
              <a:t>15</a:t>
            </a:fld>
            <a:endParaRPr lang="en-US"/>
          </a:p>
        </p:txBody>
      </p:sp>
    </p:spTree>
    <p:extLst>
      <p:ext uri="{BB962C8B-B14F-4D97-AF65-F5344CB8AC3E}">
        <p14:creationId xmlns:p14="http://schemas.microsoft.com/office/powerpoint/2010/main" val="416557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RS" sz="1200" b="1" dirty="0" smtClean="0">
                <a:solidFill>
                  <a:schemeClr val="bg1"/>
                </a:solidFill>
              </a:rPr>
              <a:t>(Introduction: Motivation and) </a:t>
            </a:r>
            <a:endParaRPr lang="en-US" dirty="0"/>
          </a:p>
        </p:txBody>
      </p:sp>
      <p:sp>
        <p:nvSpPr>
          <p:cNvPr id="4" name="Slide Number Placeholder 3"/>
          <p:cNvSpPr>
            <a:spLocks noGrp="1"/>
          </p:cNvSpPr>
          <p:nvPr>
            <p:ph type="sldNum" sz="quarter" idx="10"/>
          </p:nvPr>
        </p:nvSpPr>
        <p:spPr/>
        <p:txBody>
          <a:bodyPr/>
          <a:lstStyle/>
          <a:p>
            <a:fld id="{DC1316C0-0ABC-4469-956B-5D264B98AA83}" type="slidenum">
              <a:rPr lang="en-US" smtClean="0"/>
              <a:t>17</a:t>
            </a:fld>
            <a:endParaRPr lang="en-US"/>
          </a:p>
        </p:txBody>
      </p:sp>
    </p:spTree>
    <p:extLst>
      <p:ext uri="{BB962C8B-B14F-4D97-AF65-F5344CB8AC3E}">
        <p14:creationId xmlns:p14="http://schemas.microsoft.com/office/powerpoint/2010/main" val="37654465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2325" y="762000"/>
            <a:ext cx="5111675" cy="2667000"/>
          </a:xfrm>
        </p:spPr>
        <p:txBody>
          <a:bodyPr/>
          <a:lstStyle/>
          <a:p>
            <a:r>
              <a:rPr lang="en-US" smtClean="0"/>
              <a:t>Click to edit Master title style</a:t>
            </a:r>
            <a:endParaRPr lang="en-US"/>
          </a:p>
        </p:txBody>
      </p:sp>
      <p:sp>
        <p:nvSpPr>
          <p:cNvPr id="3" name="Subtitle 2"/>
          <p:cNvSpPr>
            <a:spLocks noGrp="1"/>
          </p:cNvSpPr>
          <p:nvPr>
            <p:ph type="subTitle" idx="1"/>
          </p:nvPr>
        </p:nvSpPr>
        <p:spPr>
          <a:xfrm>
            <a:off x="228600" y="3810000"/>
            <a:ext cx="5105400" cy="2133600"/>
          </a:xfrm>
        </p:spPr>
        <p:txBody>
          <a:bodyPr/>
          <a:lstStyle>
            <a:lvl1pPr marL="0" indent="0" algn="l">
              <a:buNone/>
              <a:defRPr b="1">
                <a:solidFill>
                  <a:schemeClr val="tx1"/>
                </a:solidFill>
                <a:effectLst>
                  <a:reflection blurRad="6350" stA="55000" endA="300" endPos="45500" dir="5400000" sy="-100000" algn="bl" rotWithShape="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Saturday, March 09, 2013</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lgn="r"/>
            <a:r>
              <a:rPr lang="en-US" smtClean="0"/>
              <a:t>Doctoral dissertation</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82847659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403874"/>
            <a:ext cx="7239000"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Saturday, March 09, 2013</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lgn="r"/>
            <a:r>
              <a:rPr lang="en-US" smtClean="0"/>
              <a:t>Doctoral dissertation</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73132970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19800" y="1371600"/>
            <a:ext cx="1828800" cy="4953000"/>
          </a:xfrm>
        </p:spPr>
        <p:txBody>
          <a:bodyPr vert="eaVert"/>
          <a:lstStyle>
            <a:lvl1pPr>
              <a:defRPr>
                <a:solidFill>
                  <a:schemeClr val="tx1"/>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8600" y="1371600"/>
            <a:ext cx="5791200"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Saturday, March 09, 2013</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lgn="r"/>
            <a:r>
              <a:rPr lang="en-US" smtClean="0"/>
              <a:t>Doctoral dissertation</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10097356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33650"/>
            <a:ext cx="9285288"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ladsholder til indhold 2"/>
          <p:cNvSpPr>
            <a:spLocks noGrp="1"/>
          </p:cNvSpPr>
          <p:nvPr>
            <p:ph idx="1"/>
          </p:nvPr>
        </p:nvSpPr>
        <p:spPr>
          <a:xfrm>
            <a:off x="457200" y="2298700"/>
            <a:ext cx="8229600" cy="3827463"/>
          </a:xfrm>
          <a:prstGeom prst="rect">
            <a:avLst/>
          </a:prstGeom>
        </p:spPr>
        <p:txBody>
          <a:bodyPr/>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Titel 1"/>
          <p:cNvSpPr>
            <a:spLocks noGrp="1"/>
          </p:cNvSpPr>
          <p:nvPr>
            <p:ph type="title"/>
          </p:nvPr>
        </p:nvSpPr>
        <p:spPr>
          <a:xfrm>
            <a:off x="177800" y="833438"/>
            <a:ext cx="4584700" cy="563562"/>
          </a:xfrm>
          <a:prstGeom prst="rect">
            <a:avLst/>
          </a:prstGeom>
        </p:spPr>
        <p:txBody>
          <a:bodyPr/>
          <a:lstStyle>
            <a:lvl1pPr algn="l">
              <a:defRPr sz="3200">
                <a:latin typeface="Arial" pitchFamily="34" charset="0"/>
              </a:defRPr>
            </a:lvl1pPr>
          </a:lstStyle>
          <a:p>
            <a:r>
              <a:rPr lang="en-US" smtClean="0"/>
              <a:t>Click to edit Master title style</a:t>
            </a:r>
            <a:endParaRPr lang="da-DK" dirty="0"/>
          </a:p>
        </p:txBody>
      </p:sp>
      <p:sp>
        <p:nvSpPr>
          <p:cNvPr id="11" name="Pladsholder til tekst 2"/>
          <p:cNvSpPr>
            <a:spLocks noGrp="1"/>
          </p:cNvSpPr>
          <p:nvPr>
            <p:ph type="body" idx="13"/>
          </p:nvPr>
        </p:nvSpPr>
        <p:spPr>
          <a:xfrm>
            <a:off x="177800" y="1447801"/>
            <a:ext cx="6489700" cy="358774"/>
          </a:xfrm>
          <a:prstGeom prst="rect">
            <a:avLst/>
          </a:prstGeom>
        </p:spPr>
        <p:txBody>
          <a:bodyPr anchor="b"/>
          <a:lstStyle>
            <a:lvl1pPr marL="0" indent="0">
              <a:buNone/>
              <a:defRPr sz="2400" b="1">
                <a:latin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Pladsholder til dato 3"/>
          <p:cNvSpPr>
            <a:spLocks noGrp="1"/>
          </p:cNvSpPr>
          <p:nvPr userDrawn="1">
            <p:ph type="dt" sz="half" idx="14"/>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b="1">
                <a:solidFill>
                  <a:schemeClr val="bg1"/>
                </a:solidFill>
                <a:latin typeface="Arial" charset="0"/>
                <a:ea typeface="ＭＳ Ｐゴシック" pitchFamily="-97" charset="-128"/>
              </a:defRPr>
            </a:lvl1pPr>
          </a:lstStyle>
          <a:p>
            <a:pPr>
              <a:defRPr/>
            </a:pPr>
            <a:r>
              <a:rPr lang="en-US" smtClean="0"/>
              <a:t>Saturday, March 09, 2013</a:t>
            </a:r>
            <a:endParaRPr lang="da-DK" dirty="0"/>
          </a:p>
        </p:txBody>
      </p:sp>
      <p:sp>
        <p:nvSpPr>
          <p:cNvPr id="9" name="Pladsholder til diasnummer 5"/>
          <p:cNvSpPr>
            <a:spLocks noGrp="1"/>
          </p:cNvSpPr>
          <p:nvPr userDrawn="1">
            <p:ph type="sldNum" sz="quarter" idx="15"/>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b="1">
                <a:solidFill>
                  <a:schemeClr val="bg1"/>
                </a:solidFill>
                <a:latin typeface="Arial" charset="0"/>
                <a:ea typeface="ＭＳ Ｐゴシック" pitchFamily="-97" charset="-128"/>
              </a:defRPr>
            </a:lvl1pPr>
          </a:lstStyle>
          <a:p>
            <a:pPr>
              <a:defRPr/>
            </a:pPr>
            <a:r>
              <a:rPr lang="sr-Latn-RS" dirty="0" smtClean="0"/>
              <a:t>Novi Sad, 2013</a:t>
            </a: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eldias">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reflection blurRad="6350" stA="55000" endA="300" endPos="45500" dir="5400000" sy="-100000" algn="bl" rotWithShape="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217226" y="6383645"/>
            <a:ext cx="4846093" cy="365125"/>
          </a:xfrm>
          <a:prstGeom prst="rect">
            <a:avLst/>
          </a:prstGeom>
        </p:spPr>
        <p:txBody>
          <a:bodyPr/>
          <a:lstStyle>
            <a:lvl1pPr algn="l">
              <a:defRPr sz="1200" b="1">
                <a:solidFill>
                  <a:srgbClr val="898989"/>
                </a:solidFill>
              </a:defRPr>
            </a:lvl1pPr>
          </a:lstStyle>
          <a:p>
            <a:r>
              <a:rPr lang="en-US" dirty="0" smtClean="0"/>
              <a:t>Workshop 2014</a:t>
            </a:r>
            <a:r>
              <a:rPr lang="sr-Latn-RS" dirty="0" smtClean="0"/>
              <a:t>,</a:t>
            </a:r>
            <a:r>
              <a:rPr lang="en-US" dirty="0" smtClean="0"/>
              <a:t> </a:t>
            </a:r>
            <a:r>
              <a:rPr lang="en-US" dirty="0" err="1" smtClean="0"/>
              <a:t>Sinaia</a:t>
            </a:r>
            <a:r>
              <a:rPr lang="en-US" dirty="0" smtClean="0"/>
              <a:t>, Romania</a:t>
            </a:r>
            <a:endParaRPr lang="en-US" dirty="0"/>
          </a:p>
        </p:txBody>
      </p:sp>
      <p:sp>
        <p:nvSpPr>
          <p:cNvPr id="6" name="Slide Number Placeholder 5"/>
          <p:cNvSpPr>
            <a:spLocks noGrp="1"/>
          </p:cNvSpPr>
          <p:nvPr>
            <p:ph type="sldNum" sz="quarter" idx="12"/>
          </p:nvPr>
        </p:nvSpPr>
        <p:spPr/>
        <p:txBody>
          <a:bodyPr/>
          <a:lstStyle/>
          <a:p>
            <a:fld id="{B3C8D34D-C890-40B5-A129-57F713BE0812}" type="slidenum">
              <a:rPr lang="en-US" smtClean="0"/>
              <a:t>‹#›</a:t>
            </a:fld>
            <a:endParaRPr lang="en-US" dirty="0"/>
          </a:p>
        </p:txBody>
      </p:sp>
    </p:spTree>
    <p:extLst>
      <p:ext uri="{BB962C8B-B14F-4D97-AF65-F5344CB8AC3E}">
        <p14:creationId xmlns:p14="http://schemas.microsoft.com/office/powerpoint/2010/main" val="23814149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4929187"/>
            <a:ext cx="5105400" cy="1362075"/>
          </a:xfrm>
        </p:spPr>
        <p:txBody>
          <a:bodyPr anchor="t"/>
          <a:lstStyle>
            <a:lvl1pPr algn="l">
              <a:defRPr sz="4000" b="1" cap="all">
                <a:solidFill>
                  <a:schemeClr val="tx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228600" y="3733800"/>
            <a:ext cx="5105400" cy="11953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Saturday, March 09, 2013</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lgn="r"/>
            <a:r>
              <a:rPr lang="en-US" smtClean="0"/>
              <a:t>Doctoral dissertation</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pic>
        <p:nvPicPr>
          <p:cNvPr id="8" name="Glowing tech background 3d ,LO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5555" r="7778"/>
          <a:stretch/>
        </p:blipFill>
        <p:spPr>
          <a:xfrm>
            <a:off x="4495800" y="1368911"/>
            <a:ext cx="3888889" cy="3888889"/>
          </a:xfrm>
          <a:prstGeom prst="roundRect">
            <a:avLst>
              <a:gd name="adj" fmla="val 8644"/>
            </a:avLst>
          </a:prstGeom>
          <a:ln>
            <a:noFill/>
          </a:ln>
          <a:effectLst>
            <a:reflection blurRad="6350" stA="15000" endPos="50000" dist="635000" dir="5400000" sy="-100000" algn="bl" rotWithShape="0"/>
          </a:effectLst>
          <a:scene3d>
            <a:camera prst="perspectiveRelaxed" fov="6900000">
              <a:rot lat="23995" lon="3210004" rev="21299988"/>
            </a:camera>
            <a:lightRig rig="chilly" dir="t"/>
          </a:scene3d>
          <a:sp3d extrusionH="635000" prstMaterial="powder">
            <a:bevelT w="0" h="0"/>
            <a:contourClr>
              <a:srgbClr val="969696"/>
            </a:contourClr>
          </a:sp3d>
        </p:spPr>
      </p:pic>
    </p:spTree>
    <p:extLst>
      <p:ext uri="{BB962C8B-B14F-4D97-AF65-F5344CB8AC3E}">
        <p14:creationId xmlns:p14="http://schemas.microsoft.com/office/powerpoint/2010/main" val="28031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8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798637"/>
            <a:ext cx="4267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98637"/>
            <a:ext cx="4267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Saturday, March 09, 2013</a:t>
            </a: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lgn="r"/>
            <a:r>
              <a:rPr lang="en-US" smtClean="0"/>
              <a:t>Doctoral dissertation</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89733322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 y="1733550"/>
            <a:ext cx="42687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8600" y="2373312"/>
            <a:ext cx="42687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733550"/>
            <a:ext cx="42703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73312"/>
            <a:ext cx="42703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Saturday, March 09, 2013</a:t>
            </a: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algn="r"/>
            <a:r>
              <a:rPr lang="en-US" smtClean="0"/>
              <a:t>Doctoral dissertation</a:t>
            </a: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06709294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3557958" y="6369996"/>
            <a:ext cx="2133600" cy="365125"/>
          </a:xfrm>
        </p:spPr>
        <p:txBody>
          <a:bodyPr/>
          <a:lstStyle/>
          <a:p>
            <a:r>
              <a:rPr lang="en-US" smtClean="0"/>
              <a:t>Saturday, March 09, 2013</a:t>
            </a:r>
            <a:endParaRPr lang="en-US"/>
          </a:p>
        </p:txBody>
      </p:sp>
      <p:sp>
        <p:nvSpPr>
          <p:cNvPr id="4" name="Footer Placeholder 3"/>
          <p:cNvSpPr>
            <a:spLocks noGrp="1"/>
          </p:cNvSpPr>
          <p:nvPr>
            <p:ph type="ftr" sz="quarter" idx="11"/>
          </p:nvPr>
        </p:nvSpPr>
        <p:spPr>
          <a:xfrm>
            <a:off x="244521" y="6342702"/>
            <a:ext cx="3795215" cy="365125"/>
          </a:xfrm>
          <a:prstGeom prst="rect">
            <a:avLst/>
          </a:prstGeom>
        </p:spPr>
        <p:txBody>
          <a:bodyPr/>
          <a:lstStyle>
            <a:lvl1pPr algn="l">
              <a:defRPr/>
            </a:lvl1pPr>
          </a:lstStyle>
          <a:p>
            <a:r>
              <a:rPr lang="en-US" dirty="0" smtClean="0"/>
              <a:t>Workshop 2014</a:t>
            </a:r>
            <a:r>
              <a:rPr lang="sr-Latn-RS" dirty="0" smtClean="0"/>
              <a:t>,</a:t>
            </a:r>
            <a:r>
              <a:rPr lang="en-US" dirty="0" smtClean="0"/>
              <a:t> </a:t>
            </a:r>
            <a:r>
              <a:rPr lang="en-US" dirty="0" err="1" smtClean="0"/>
              <a:t>Sinaia</a:t>
            </a:r>
            <a:r>
              <a:rPr lang="en-US" dirty="0" smtClean="0"/>
              <a:t>, Romania</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82679554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Saturday, March 09, 2013</a:t>
            </a: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algn="r"/>
            <a:r>
              <a:rPr lang="en-US" smtClean="0"/>
              <a:t>Workshop 2014, Sinaia, Romania</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861014179"/>
      </p:ext>
    </p:extLst>
  </p:cSld>
  <p:clrMapOvr>
    <a:masterClrMapping/>
  </p:clrMapOvr>
  <p:timing>
    <p:tnLst>
      <p:par>
        <p:cTn id="1" dur="indefinite" restart="never" nodeType="tmRoot"/>
      </p:par>
    </p:tnLst>
  </p:timing>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86958"/>
            <a:ext cx="32369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371600"/>
            <a:ext cx="3968750" cy="49090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600" y="1371600"/>
            <a:ext cx="3236913" cy="491360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Saturday, March 09, 2013</a:t>
            </a: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lgn="r"/>
            <a:r>
              <a:rPr lang="en-US" smtClean="0"/>
              <a:t>Doctoral dissertation</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54905264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4800600"/>
            <a:ext cx="5486400" cy="566738"/>
          </a:xfrm>
        </p:spPr>
        <p:txBody>
          <a:bodyPr anchor="b"/>
          <a:lstStyle>
            <a:lvl1pPr algn="l">
              <a:defRPr sz="2000" b="1">
                <a:solidFill>
                  <a:schemeClr val="tx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14300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1430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Saturday, March 09, 2013</a:t>
            </a: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lgn="r"/>
            <a:r>
              <a:rPr lang="en-US" smtClean="0"/>
              <a:t>Doctoral dissertation</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8891388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video" Target="../media/media1.wmv"/><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media" Target="../media/media1.wm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76200"/>
            <a:ext cx="72390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403874"/>
            <a:ext cx="86868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214255" y="6356350"/>
            <a:ext cx="3033911"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Workshop 2014</a:t>
            </a:r>
            <a:r>
              <a:rPr lang="sr-Latn-RS" dirty="0" smtClean="0"/>
              <a:t>,</a:t>
            </a:r>
            <a:r>
              <a:rPr lang="en-US" dirty="0" smtClean="0"/>
              <a:t> </a:t>
            </a:r>
            <a:r>
              <a:rPr lang="en-US" dirty="0" err="1" smtClean="0"/>
              <a:t>Sinaia</a:t>
            </a:r>
            <a:r>
              <a:rPr lang="en-US" dirty="0" smtClean="0"/>
              <a:t>, Romania</a:t>
            </a:r>
            <a:endParaRPr lang="en-US" dirty="0"/>
          </a:p>
        </p:txBody>
      </p:sp>
      <p:sp>
        <p:nvSpPr>
          <p:cNvPr id="6" name="Slide Number Placeholder 5"/>
          <p:cNvSpPr>
            <a:spLocks noGrp="1"/>
          </p:cNvSpPr>
          <p:nvPr>
            <p:ph type="sldNum" sz="quarter" idx="4"/>
          </p:nvPr>
        </p:nvSpPr>
        <p:spPr>
          <a:xfrm>
            <a:off x="6773732"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C8AA99-7238-42D3-B68A-A4E1B56FEE73}" type="slidenum">
              <a:rPr lang="en-US" smtClean="0"/>
              <a:t>‹#›</a:t>
            </a:fld>
            <a:endParaRPr lang="en-US"/>
          </a:p>
        </p:txBody>
      </p:sp>
      <p:pic>
        <p:nvPicPr>
          <p:cNvPr id="9" name="Glowing tech background 3d ,LO2.wmv">
            <a:hlinkClick r:id="" action="ppaction://media"/>
          </p:cNvPr>
          <p:cNvPicPr>
            <a:picLocks noChangeAspect="1"/>
          </p:cNvPicPr>
          <p:nvPr>
            <a:videoFile r:link="rId16"/>
            <p:extLst>
              <p:ext uri="{DAA4B4D4-6D71-4841-9C94-3DE7FCFB9230}">
                <p14:media xmlns:p14="http://schemas.microsoft.com/office/powerpoint/2010/main" r:embed="rId15"/>
              </p:ext>
            </p:extLst>
          </p:nvPr>
        </p:nvPicPr>
        <p:blipFill rotWithShape="1">
          <a:blip r:embed="rId18"/>
          <a:srcRect l="25555" r="7778"/>
          <a:stretch/>
        </p:blipFill>
        <p:spPr>
          <a:xfrm>
            <a:off x="7454900" y="152400"/>
            <a:ext cx="1600200" cy="1600200"/>
          </a:xfrm>
          <a:prstGeom prst="roundRect">
            <a:avLst>
              <a:gd name="adj" fmla="val 18055"/>
            </a:avLst>
          </a:prstGeom>
          <a:ln>
            <a:noFill/>
          </a:ln>
          <a:effectLst/>
          <a:scene3d>
            <a:camera prst="perspectiveRelaxed" fov="7200000">
              <a:rot lat="23995" lon="3210004" rev="21299988"/>
            </a:camera>
            <a:lightRig rig="chilly" dir="t">
              <a:rot lat="0" lon="0" rev="0"/>
            </a:lightRig>
          </a:scene3d>
          <a:sp3d extrusionH="254000" prstMaterial="powder">
            <a:bevelT w="0" h="0"/>
            <a:contourClr>
              <a:srgbClr val="969696"/>
            </a:contourClr>
          </a:sp3d>
        </p:spPr>
      </p:pic>
    </p:spTree>
    <p:extLst>
      <p:ext uri="{BB962C8B-B14F-4D97-AF65-F5344CB8AC3E}">
        <p14:creationId xmlns:p14="http://schemas.microsoft.com/office/powerpoint/2010/main" val="4116082535"/>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29" r:id="rId1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8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hf hdr="0" dt="0"/>
  <p:txStyles>
    <p:titleStyle>
      <a:lvl1pPr algn="l" defTabSz="914400" rtl="0" eaLnBrk="1" latinLnBrk="0" hangingPunct="1">
        <a:spcBef>
          <a:spcPct val="0"/>
        </a:spcBef>
        <a:buNone/>
        <a:defRPr sz="4400" b="1" kern="1200">
          <a:solidFill>
            <a:schemeClr val="bg1"/>
          </a:solidFill>
          <a:effectLst>
            <a:outerShdw blurRad="38100" dist="38100" dir="2700000" algn="tl">
              <a:srgbClr val="000000">
                <a:alpha val="43137"/>
              </a:srgbClr>
            </a:outerShdw>
            <a:reflection blurRad="6350" stA="55000" endA="300" endPos="45500" dir="5400000" sy="-100000" algn="bl" rotWithShape="0"/>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wmf"/><Relationship Id="rId5" Type="http://schemas.openxmlformats.org/officeDocument/2006/relationships/oleObject" Target="../embeddings/oleObject2.bin"/><Relationship Id="rId10" Type="http://schemas.openxmlformats.org/officeDocument/2006/relationships/image" Target="../media/image16.wmf"/><Relationship Id="rId4" Type="http://schemas.openxmlformats.org/officeDocument/2006/relationships/image" Target="../media/image13.wmf"/><Relationship Id="rId9"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image" Target="../media/image7.wmf"/><Relationship Id="rId7" Type="http://schemas.openxmlformats.org/officeDocument/2006/relationships/image" Target="../media/image11.wmf"/><Relationship Id="rId2" Type="http://schemas.openxmlformats.org/officeDocument/2006/relationships/image" Target="../media/image6.wmf"/><Relationship Id="rId1" Type="http://schemas.openxmlformats.org/officeDocument/2006/relationships/slideLayout" Target="../slideLayouts/slideLayout2.xml"/><Relationship Id="rId6" Type="http://schemas.openxmlformats.org/officeDocument/2006/relationships/image" Target="../media/image10.wmf"/><Relationship Id="rId5" Type="http://schemas.openxmlformats.org/officeDocument/2006/relationships/image" Target="../media/image9.wmf"/><Relationship Id="rId4" Type="http://schemas.openxmlformats.org/officeDocument/2006/relationships/image" Target="../media/image8.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Billede 8" descr="dreamstime_Handshake.jpg"/>
          <p:cNvPicPr>
            <a:picLocks noChangeAspect="1"/>
          </p:cNvPicPr>
          <p:nvPr/>
        </p:nvPicPr>
        <p:blipFill rotWithShape="1">
          <a:blip r:embed="rId3"/>
          <a:srcRect t="62801"/>
          <a:stretch/>
        </p:blipFill>
        <p:spPr bwMode="auto">
          <a:xfrm>
            <a:off x="0" y="2959128"/>
            <a:ext cx="9180513" cy="3333750"/>
          </a:xfrm>
          <a:prstGeom prst="rect">
            <a:avLst/>
          </a:prstGeom>
          <a:noFill/>
          <a:ln w="9525">
            <a:noFill/>
            <a:miter lim="800000"/>
            <a:headEnd/>
            <a:tailEnd/>
          </a:ln>
        </p:spPr>
      </p:pic>
      <p:sp>
        <p:nvSpPr>
          <p:cNvPr id="12" name="Rektangel 11"/>
          <p:cNvSpPr/>
          <p:nvPr/>
        </p:nvSpPr>
        <p:spPr>
          <a:xfrm>
            <a:off x="0" y="6140450"/>
            <a:ext cx="9180513" cy="742950"/>
          </a:xfrm>
          <a:prstGeom prst="rect">
            <a:avLst/>
          </a:prstGeom>
          <a:solidFill>
            <a:srgbClr val="00206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b="1" noProof="1">
              <a:solidFill>
                <a:srgbClr val="FFFFFF"/>
              </a:solidFill>
              <a:latin typeface="Arial" pitchFamily="34" charset="0"/>
            </a:endParaRPr>
          </a:p>
        </p:txBody>
      </p:sp>
      <p:sp>
        <p:nvSpPr>
          <p:cNvPr id="21509" name="Rectangle 5"/>
          <p:cNvSpPr txBox="1">
            <a:spLocks noChangeArrowheads="1"/>
          </p:cNvSpPr>
          <p:nvPr/>
        </p:nvSpPr>
        <p:spPr bwMode="gray">
          <a:xfrm>
            <a:off x="679450" y="1713459"/>
            <a:ext cx="7457470" cy="600075"/>
          </a:xfrm>
          <a:prstGeom prst="rect">
            <a:avLst/>
          </a:prstGeom>
          <a:noFill/>
          <a:ln w="9525">
            <a:noFill/>
            <a:miter lim="800000"/>
            <a:headEnd/>
            <a:tailEnd/>
          </a:ln>
        </p:spPr>
        <p:txBody>
          <a:bodyPr lIns="0" rIns="0" anchor="ctr"/>
          <a:lstStyle/>
          <a:p>
            <a:pPr algn="ctr"/>
            <a:r>
              <a:rPr lang="sr-Latn-CS" sz="2800" b="1" dirty="0">
                <a:solidFill>
                  <a:srgbClr val="000000"/>
                </a:solidFill>
                <a:latin typeface="Tahoma" pitchFamily="34" charset="0"/>
                <a:ea typeface="Tahoma" pitchFamily="34" charset="0"/>
                <a:cs typeface="Tahoma" pitchFamily="34" charset="0"/>
              </a:rPr>
              <a:t>Personalization in e-learning </a:t>
            </a:r>
            <a:r>
              <a:rPr lang="sr-Latn-CS" sz="2800" b="1" dirty="0" smtClean="0">
                <a:solidFill>
                  <a:srgbClr val="000000"/>
                </a:solidFill>
                <a:latin typeface="Tahoma" pitchFamily="34" charset="0"/>
                <a:ea typeface="Tahoma" pitchFamily="34" charset="0"/>
                <a:cs typeface="Tahoma" pitchFamily="34" charset="0"/>
              </a:rPr>
              <a:t>systems</a:t>
            </a:r>
            <a:endParaRPr lang="en-US" sz="2800" b="1" dirty="0" smtClean="0">
              <a:solidFill>
                <a:srgbClr val="000000"/>
              </a:solidFill>
              <a:latin typeface="Tahoma" pitchFamily="34" charset="0"/>
              <a:ea typeface="Tahoma" pitchFamily="34" charset="0"/>
              <a:cs typeface="Tahoma" pitchFamily="34" charset="0"/>
            </a:endParaRPr>
          </a:p>
        </p:txBody>
      </p:sp>
      <p:sp>
        <p:nvSpPr>
          <p:cNvPr id="21510" name="Rectangle 4"/>
          <p:cNvSpPr>
            <a:spLocks noChangeArrowheads="1"/>
          </p:cNvSpPr>
          <p:nvPr/>
        </p:nvSpPr>
        <p:spPr bwMode="gray">
          <a:xfrm>
            <a:off x="6619165" y="6162675"/>
            <a:ext cx="2000534" cy="358775"/>
          </a:xfrm>
          <a:prstGeom prst="rect">
            <a:avLst/>
          </a:prstGeom>
          <a:noFill/>
          <a:ln w="9525">
            <a:noFill/>
            <a:miter lim="800000"/>
            <a:headEnd/>
            <a:tailEnd/>
          </a:ln>
        </p:spPr>
        <p:txBody>
          <a:bodyPr lIns="0" tIns="0" rIns="0" bIns="0" anchor="ctr"/>
          <a:lstStyle/>
          <a:p>
            <a:pPr algn="r" defTabSz="801688"/>
            <a:endParaRPr lang="en-US" sz="1400" b="1" dirty="0">
              <a:solidFill>
                <a:schemeClr val="bg1"/>
              </a:solidFill>
            </a:endParaRPr>
          </a:p>
        </p:txBody>
      </p:sp>
      <p:sp>
        <p:nvSpPr>
          <p:cNvPr id="21511" name="Rectangle 4"/>
          <p:cNvSpPr>
            <a:spLocks noChangeArrowheads="1"/>
          </p:cNvSpPr>
          <p:nvPr/>
        </p:nvSpPr>
        <p:spPr bwMode="gray">
          <a:xfrm>
            <a:off x="177421" y="6332537"/>
            <a:ext cx="2810183" cy="358775"/>
          </a:xfrm>
          <a:prstGeom prst="rect">
            <a:avLst/>
          </a:prstGeom>
          <a:noFill/>
          <a:ln w="9525">
            <a:noFill/>
            <a:miter lim="800000"/>
            <a:headEnd/>
            <a:tailEnd/>
          </a:ln>
        </p:spPr>
        <p:txBody>
          <a:bodyPr lIns="0" tIns="0" rIns="0" bIns="0" anchor="ctr"/>
          <a:lstStyle/>
          <a:p>
            <a:pPr defTabSz="801688"/>
            <a:r>
              <a:rPr lang="en-US" sz="1400" b="1" dirty="0" smtClean="0">
                <a:solidFill>
                  <a:schemeClr val="bg1"/>
                </a:solidFill>
              </a:rPr>
              <a:t>Workshop 2014, </a:t>
            </a:r>
            <a:r>
              <a:rPr lang="en-US" sz="1400" b="1" dirty="0" err="1">
                <a:solidFill>
                  <a:schemeClr val="bg1"/>
                </a:solidFill>
              </a:rPr>
              <a:t>Sinaia</a:t>
            </a:r>
            <a:r>
              <a:rPr lang="sr-Latn-RS" sz="1400" b="1" dirty="0">
                <a:solidFill>
                  <a:schemeClr val="bg1"/>
                </a:solidFill>
              </a:rPr>
              <a:t>, </a:t>
            </a:r>
            <a:r>
              <a:rPr lang="en-US" sz="1400" b="1" dirty="0">
                <a:solidFill>
                  <a:schemeClr val="bg1"/>
                </a:solidFill>
              </a:rPr>
              <a:t>Romania</a:t>
            </a:r>
          </a:p>
          <a:p>
            <a:pPr defTabSz="801688"/>
            <a:endParaRPr lang="en-US" sz="1400" b="1" dirty="0">
              <a:solidFill>
                <a:schemeClr val="bg1"/>
              </a:solidFill>
            </a:endParaRPr>
          </a:p>
        </p:txBody>
      </p:sp>
      <p:sp>
        <p:nvSpPr>
          <p:cNvPr id="2" name="Rectangle 1"/>
          <p:cNvSpPr/>
          <p:nvPr/>
        </p:nvSpPr>
        <p:spPr>
          <a:xfrm>
            <a:off x="2459888" y="2959128"/>
            <a:ext cx="4216282" cy="1384995"/>
          </a:xfrm>
          <a:prstGeom prst="rect">
            <a:avLst/>
          </a:prstGeom>
        </p:spPr>
        <p:txBody>
          <a:bodyPr wrap="none">
            <a:spAutoFit/>
          </a:bodyPr>
          <a:lstStyle/>
          <a:p>
            <a:pPr algn="ctr" defTabSz="801688">
              <a:spcBef>
                <a:spcPts val="600"/>
              </a:spcBef>
            </a:pPr>
            <a:r>
              <a:rPr lang="en-US" sz="14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p</a:t>
            </a:r>
            <a:r>
              <a:rPr lang="sr-Latn-RS" sz="14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rof</a:t>
            </a:r>
            <a:r>
              <a:rPr lang="sr-Latn-RS" sz="1400" b="1" dirty="0">
                <a:solidFill>
                  <a:srgbClr val="000000"/>
                </a:solidFill>
                <a:latin typeface="Tahoma" panose="020B0604030504040204" pitchFamily="34" charset="0"/>
                <a:ea typeface="Tahoma" panose="020B0604030504040204" pitchFamily="34" charset="0"/>
                <a:cs typeface="Tahoma" panose="020B0604030504040204" pitchFamily="34" charset="0"/>
              </a:rPr>
              <a:t>. dr </a:t>
            </a:r>
            <a:r>
              <a:rPr lang="sr-Latn-RS" sz="14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Mirja</a:t>
            </a:r>
            <a:r>
              <a:rPr lang="en-US" sz="14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n</a:t>
            </a:r>
            <a:r>
              <a:rPr lang="sr-Latn-RS" sz="14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a</a:t>
            </a:r>
            <a:r>
              <a:rPr lang="en-US" sz="14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sr-Latn-RS" sz="14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Ivanović</a:t>
            </a:r>
            <a:endParaRPr lang="en-US" sz="1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lvl="0" algn="ctr" defTabSz="801688"/>
            <a:r>
              <a:rPr lang="en-US" sz="1400" b="1" dirty="0" err="1">
                <a:solidFill>
                  <a:srgbClr val="000000"/>
                </a:solidFill>
                <a:latin typeface="Tahoma" panose="020B0604030504040204" pitchFamily="34" charset="0"/>
                <a:ea typeface="Tahoma" panose="020B0604030504040204" pitchFamily="34" charset="0"/>
                <a:cs typeface="Tahoma" panose="020B0604030504040204" pitchFamily="34" charset="0"/>
              </a:rPr>
              <a:t>dr</a:t>
            </a:r>
            <a:r>
              <a:rPr lang="en-US" sz="1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sr-Latn-RS" sz="1400" b="1" dirty="0">
                <a:solidFill>
                  <a:srgbClr val="000000"/>
                </a:solidFill>
                <a:latin typeface="Tahoma" panose="020B0604030504040204" pitchFamily="34" charset="0"/>
                <a:ea typeface="Tahoma" panose="020B0604030504040204" pitchFamily="34" charset="0"/>
                <a:cs typeface="Tahoma" panose="020B0604030504040204" pitchFamily="34" charset="0"/>
              </a:rPr>
              <a:t>Aleksandra </a:t>
            </a:r>
            <a:r>
              <a:rPr lang="sr-Latn-RS" sz="14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Klašnja-Milićević</a:t>
            </a:r>
            <a:endParaRPr lang="en-US" sz="1400" b="1"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lvl="0" algn="ctr" defTabSz="801688"/>
            <a:endParaRPr lang="en-US" sz="1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lvl="0" algn="r" defTabSz="801688"/>
            <a:endParaRPr lang="en-US" sz="1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lvl="0" algn="r" defTabSz="801688"/>
            <a:r>
              <a:rPr lang="en-US" sz="1400" b="1" dirty="0">
                <a:solidFill>
                  <a:srgbClr val="000000"/>
                </a:solidFill>
                <a:latin typeface="Tahoma" panose="020B0604030504040204" pitchFamily="34" charset="0"/>
                <a:ea typeface="Tahoma" panose="020B0604030504040204" pitchFamily="34" charset="0"/>
                <a:cs typeface="Tahoma" panose="020B0604030504040204" pitchFamily="34" charset="0"/>
              </a:rPr>
              <a:t>Department of Mathematics and Informatics</a:t>
            </a:r>
          </a:p>
          <a:p>
            <a:pPr lvl="0" algn="ctr" defTabSz="801688"/>
            <a:r>
              <a:rPr lang="en-US" sz="1400" b="1" dirty="0">
                <a:solidFill>
                  <a:srgbClr val="000000"/>
                </a:solidFill>
                <a:latin typeface="Tahoma" panose="020B0604030504040204" pitchFamily="34" charset="0"/>
                <a:ea typeface="Tahoma" panose="020B0604030504040204" pitchFamily="34" charset="0"/>
                <a:cs typeface="Tahoma" panose="020B0604030504040204" pitchFamily="34" charset="0"/>
              </a:rPr>
              <a:t> Faculty of </a:t>
            </a:r>
            <a:r>
              <a:rPr lang="en-US" sz="14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Sciences, </a:t>
            </a:r>
            <a:r>
              <a:rPr lang="en-US" sz="1400" b="1" dirty="0">
                <a:solidFill>
                  <a:srgbClr val="000000"/>
                </a:solidFill>
                <a:latin typeface="Tahoma" panose="020B0604030504040204" pitchFamily="34" charset="0"/>
                <a:ea typeface="Tahoma" panose="020B0604030504040204" pitchFamily="34" charset="0"/>
                <a:cs typeface="Tahoma" panose="020B0604030504040204" pitchFamily="34" charset="0"/>
              </a:rPr>
              <a:t>Novi Sad </a:t>
            </a:r>
            <a:endParaRPr lang="sr-Latn-RS" sz="1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5"/>
          <p:cNvSpPr txBox="1">
            <a:spLocks noChangeArrowheads="1"/>
          </p:cNvSpPr>
          <p:nvPr/>
        </p:nvSpPr>
        <p:spPr bwMode="gray">
          <a:xfrm>
            <a:off x="839295" y="2286288"/>
            <a:ext cx="7457470" cy="600075"/>
          </a:xfrm>
          <a:prstGeom prst="rect">
            <a:avLst/>
          </a:prstGeom>
          <a:noFill/>
          <a:ln w="9525">
            <a:noFill/>
            <a:miter lim="800000"/>
            <a:headEnd/>
            <a:tailEnd/>
          </a:ln>
        </p:spPr>
        <p:txBody>
          <a:bodyPr lIns="0" rIns="0" anchor="ctr"/>
          <a:lstStyle/>
          <a:p>
            <a:pPr algn="ctr"/>
            <a:endParaRPr lang="en-US" sz="2000" b="1" dirty="0">
              <a:solidFill>
                <a:srgbClr val="00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0926655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solidFill>
                  <a:prstClr val="white"/>
                </a:solidFill>
              </a:rPr>
              <a:t>Tag-Based Recommender Systems </a:t>
            </a:r>
            <a:endParaRPr lang="en-US" dirty="0"/>
          </a:p>
        </p:txBody>
      </p:sp>
      <p:sp>
        <p:nvSpPr>
          <p:cNvPr id="3" name="Content Placeholder 2"/>
          <p:cNvSpPr>
            <a:spLocks noGrp="1"/>
          </p:cNvSpPr>
          <p:nvPr>
            <p:ph idx="1"/>
          </p:nvPr>
        </p:nvSpPr>
        <p:spPr/>
        <p:txBody>
          <a:bodyPr/>
          <a:lstStyle/>
          <a:p>
            <a:pPr lvl="0">
              <a:spcBef>
                <a:spcPts val="1800"/>
              </a:spcBef>
            </a:pPr>
            <a:r>
              <a:rPr lang="sr-Latn-CS" sz="2200" b="1" dirty="0">
                <a:solidFill>
                  <a:srgbClr val="CE22C2"/>
                </a:solidFill>
              </a:rPr>
              <a:t>Tag</a:t>
            </a:r>
            <a:r>
              <a:rPr lang="sr-Latn-CS" sz="2200" dirty="0">
                <a:solidFill>
                  <a:srgbClr val="1A883C"/>
                </a:solidFill>
              </a:rPr>
              <a:t> </a:t>
            </a:r>
            <a:r>
              <a:rPr lang="sr-Latn-CS" sz="2200" dirty="0">
                <a:solidFill>
                  <a:prstClr val="black"/>
                </a:solidFill>
              </a:rPr>
              <a:t>- a user’s personal opinion expression, while </a:t>
            </a:r>
          </a:p>
          <a:p>
            <a:pPr lvl="0">
              <a:spcBef>
                <a:spcPts val="1800"/>
              </a:spcBef>
            </a:pPr>
            <a:r>
              <a:rPr lang="sr-Latn-CS" sz="2200" b="1" dirty="0">
                <a:solidFill>
                  <a:srgbClr val="CE22C2"/>
                </a:solidFill>
              </a:rPr>
              <a:t>Tagging</a:t>
            </a:r>
            <a:r>
              <a:rPr lang="sr-Latn-CS" sz="2200" dirty="0">
                <a:solidFill>
                  <a:srgbClr val="1A883C"/>
                </a:solidFill>
              </a:rPr>
              <a:t> </a:t>
            </a:r>
            <a:r>
              <a:rPr lang="sr-Latn-CS" sz="2200" dirty="0">
                <a:solidFill>
                  <a:prstClr val="black"/>
                </a:solidFill>
              </a:rPr>
              <a:t>- implicit rating or voting on the tagged information resources or items. </a:t>
            </a:r>
          </a:p>
          <a:p>
            <a:pPr lvl="0">
              <a:spcBef>
                <a:spcPts val="1800"/>
              </a:spcBef>
            </a:pPr>
            <a:r>
              <a:rPr lang="sr-Latn-CS" sz="2200" dirty="0">
                <a:solidFill>
                  <a:prstClr val="black"/>
                </a:solidFill>
              </a:rPr>
              <a:t>Thus, the tagging information can be used to make </a:t>
            </a:r>
            <a:r>
              <a:rPr lang="sr-Latn-CS" sz="2200" dirty="0" smtClean="0">
                <a:solidFill>
                  <a:prstClr val="black"/>
                </a:solidFill>
              </a:rPr>
              <a:t>recommendations</a:t>
            </a:r>
            <a:endParaRPr lang="en-US" sz="2200" dirty="0" smtClean="0">
              <a:solidFill>
                <a:prstClr val="black"/>
              </a:solidFill>
            </a:endParaRPr>
          </a:p>
          <a:p>
            <a:pPr>
              <a:spcBef>
                <a:spcPts val="1800"/>
              </a:spcBef>
            </a:pPr>
            <a:r>
              <a:rPr lang="en-US" sz="2200" dirty="0"/>
              <a:t>In tag recommender systems the recommendations are</a:t>
            </a:r>
            <a:r>
              <a:rPr lang="sr-Latn-RS" sz="2200" dirty="0"/>
              <a:t>:</a:t>
            </a:r>
          </a:p>
          <a:p>
            <a:pPr lvl="1">
              <a:spcBef>
                <a:spcPts val="1800"/>
              </a:spcBef>
            </a:pPr>
            <a:r>
              <a:rPr lang="en-US" sz="1800" dirty="0"/>
              <a:t>for a given user</a:t>
            </a:r>
            <a:r>
              <a:rPr lang="sr-Latn-RS" sz="1800" dirty="0"/>
              <a:t> </a:t>
            </a:r>
            <a:r>
              <a:rPr lang="en-US" sz="1800" dirty="0"/>
              <a:t> </a:t>
            </a:r>
            <a:r>
              <a:rPr lang="sr-Latn-RS" sz="1800" dirty="0"/>
              <a:t>         </a:t>
            </a:r>
            <a:r>
              <a:rPr lang="en-US" sz="1800" dirty="0"/>
              <a:t>and a given resource</a:t>
            </a:r>
            <a:r>
              <a:rPr lang="sr-Latn-RS" sz="1800" dirty="0"/>
              <a:t>         </a:t>
            </a:r>
            <a:r>
              <a:rPr lang="en-US" sz="1800" dirty="0" smtClean="0"/>
              <a:t> , </a:t>
            </a:r>
            <a:r>
              <a:rPr lang="en-US" sz="1800" dirty="0"/>
              <a:t>a set  of tags</a:t>
            </a:r>
            <a:r>
              <a:rPr lang="sr-Latn-RS" sz="1800" dirty="0"/>
              <a:t>      </a:t>
            </a:r>
            <a:r>
              <a:rPr lang="en-US" sz="1800" dirty="0"/>
              <a:t> </a:t>
            </a:r>
            <a:r>
              <a:rPr lang="sr-Latn-RS" sz="1800" dirty="0"/>
              <a:t>         </a:t>
            </a:r>
          </a:p>
          <a:p>
            <a:pPr lvl="1">
              <a:spcBef>
                <a:spcPts val="1800"/>
              </a:spcBef>
            </a:pPr>
            <a:r>
              <a:rPr lang="en-US" sz="1800" dirty="0"/>
              <a:t>In many cases,  </a:t>
            </a:r>
            <a:r>
              <a:rPr lang="sr-Latn-RS" sz="1800" dirty="0"/>
              <a:t>     </a:t>
            </a:r>
            <a:r>
              <a:rPr lang="en-US" sz="1800" dirty="0"/>
              <a:t> </a:t>
            </a:r>
            <a:r>
              <a:rPr lang="sr-Latn-RS" sz="1800" dirty="0"/>
              <a:t>     </a:t>
            </a:r>
            <a:r>
              <a:rPr lang="en-US" sz="1800" dirty="0"/>
              <a:t>is computed by first generating a ranking on the set of tags according to some quality or relevance criterion, from which then the </a:t>
            </a:r>
            <a:r>
              <a:rPr lang="en-US" sz="1800" i="1" dirty="0">
                <a:solidFill>
                  <a:srgbClr val="CE22C2"/>
                </a:solidFill>
              </a:rPr>
              <a:t>top n</a:t>
            </a:r>
            <a:r>
              <a:rPr lang="en-US" sz="1800" dirty="0"/>
              <a:t> elements are selected</a:t>
            </a:r>
            <a:endParaRPr lang="sr-Latn-RS" sz="1800" dirty="0"/>
          </a:p>
          <a:p>
            <a:pPr lvl="0">
              <a:spcBef>
                <a:spcPts val="1800"/>
              </a:spcBef>
            </a:pPr>
            <a:endParaRPr lang="en-US" sz="2200" dirty="0">
              <a:solidFill>
                <a:prstClr val="black"/>
              </a:solidFill>
            </a:endParaRPr>
          </a:p>
          <a:p>
            <a:endParaRPr lang="en-US" dirty="0"/>
          </a:p>
        </p:txBody>
      </p:sp>
      <p:sp>
        <p:nvSpPr>
          <p:cNvPr id="4" name="Footer Placeholder 3"/>
          <p:cNvSpPr>
            <a:spLocks noGrp="1"/>
          </p:cNvSpPr>
          <p:nvPr>
            <p:ph type="ftr" sz="quarter" idx="11"/>
          </p:nvPr>
        </p:nvSpPr>
        <p:spPr/>
        <p:txBody>
          <a:bodyPr/>
          <a:lstStyle/>
          <a:p>
            <a:r>
              <a:rPr lang="en-US" smtClean="0"/>
              <a:t>Workshop 2014</a:t>
            </a:r>
            <a:r>
              <a:rPr lang="sr-Latn-RS" smtClean="0"/>
              <a:t>,</a:t>
            </a:r>
            <a:r>
              <a:rPr lang="en-US" smtClean="0"/>
              <a:t> Sinaia, Romania</a:t>
            </a:r>
            <a:endParaRPr lang="en-US" dirty="0"/>
          </a:p>
        </p:txBody>
      </p:sp>
      <p:sp>
        <p:nvSpPr>
          <p:cNvPr id="5" name="Slide Number Placeholder 4"/>
          <p:cNvSpPr>
            <a:spLocks noGrp="1"/>
          </p:cNvSpPr>
          <p:nvPr>
            <p:ph type="sldNum" sz="quarter" idx="12"/>
          </p:nvPr>
        </p:nvSpPr>
        <p:spPr/>
        <p:txBody>
          <a:bodyPr/>
          <a:lstStyle/>
          <a:p>
            <a:fld id="{B3C8D34D-C890-40B5-A129-57F713BE0812}" type="slidenum">
              <a:rPr lang="en-US" smtClean="0"/>
              <a:t>10</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4201965550"/>
              </p:ext>
            </p:extLst>
          </p:nvPr>
        </p:nvGraphicFramePr>
        <p:xfrm>
          <a:off x="2484129" y="4040116"/>
          <a:ext cx="492125" cy="271463"/>
        </p:xfrm>
        <a:graphic>
          <a:graphicData uri="http://schemas.openxmlformats.org/presentationml/2006/ole">
            <mc:AlternateContent xmlns:mc="http://schemas.openxmlformats.org/markup-compatibility/2006">
              <mc:Choice xmlns:v="urn:schemas-microsoft-com:vml" Requires="v">
                <p:oleObj spid="_x0000_s28718" name="Equation" r:id="rId3" imgW="304536" imgH="152268" progId="Equation.3">
                  <p:embed/>
                </p:oleObj>
              </mc:Choice>
              <mc:Fallback>
                <p:oleObj name="Equation" r:id="rId3" imgW="304536" imgH="152268"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129" y="4040116"/>
                        <a:ext cx="49212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621057079"/>
              </p:ext>
            </p:extLst>
          </p:nvPr>
        </p:nvGraphicFramePr>
        <p:xfrm>
          <a:off x="5082822" y="4056341"/>
          <a:ext cx="458170" cy="220645"/>
        </p:xfrm>
        <a:graphic>
          <a:graphicData uri="http://schemas.openxmlformats.org/presentationml/2006/ole">
            <mc:AlternateContent xmlns:mc="http://schemas.openxmlformats.org/markup-compatibility/2006">
              <mc:Choice xmlns:v="urn:schemas-microsoft-com:vml" Requires="v">
                <p:oleObj spid="_x0000_s28719" name="Equation" r:id="rId5" imgW="368280" imgH="164880" progId="Equation.3">
                  <p:embed/>
                </p:oleObj>
              </mc:Choice>
              <mc:Fallback>
                <p:oleObj name="Equation" r:id="rId5" imgW="368280" imgH="16488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2822" y="4056341"/>
                        <a:ext cx="458170" cy="220645"/>
                      </a:xfrm>
                      <a:prstGeom prst="rect">
                        <a:avLst/>
                      </a:prstGeom>
                      <a:noFill/>
                      <a:ln>
                        <a:noFill/>
                      </a:ln>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636109240"/>
              </p:ext>
            </p:extLst>
          </p:nvPr>
        </p:nvGraphicFramePr>
        <p:xfrm>
          <a:off x="6834188" y="4013130"/>
          <a:ext cx="773112" cy="309562"/>
        </p:xfrm>
        <a:graphic>
          <a:graphicData uri="http://schemas.openxmlformats.org/presentationml/2006/ole">
            <mc:AlternateContent xmlns:mc="http://schemas.openxmlformats.org/markup-compatibility/2006">
              <mc:Choice xmlns:v="urn:schemas-microsoft-com:vml" Requires="v">
                <p:oleObj spid="_x0000_s28720" name="Equation" r:id="rId7" imgW="545626" imgH="203024" progId="Equation.3">
                  <p:embed/>
                </p:oleObj>
              </mc:Choice>
              <mc:Fallback>
                <p:oleObj name="Equation" r:id="rId7" imgW="545626" imgH="203024"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4188" y="4013130"/>
                        <a:ext cx="773112"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162305157"/>
              </p:ext>
            </p:extLst>
          </p:nvPr>
        </p:nvGraphicFramePr>
        <p:xfrm>
          <a:off x="2508559" y="4498264"/>
          <a:ext cx="493712" cy="338138"/>
        </p:xfrm>
        <a:graphic>
          <a:graphicData uri="http://schemas.openxmlformats.org/presentationml/2006/ole">
            <mc:AlternateContent xmlns:mc="http://schemas.openxmlformats.org/markup-compatibility/2006">
              <mc:Choice xmlns:v="urn:schemas-microsoft-com:vml" Requires="v">
                <p:oleObj spid="_x0000_s28721" name="Equation" r:id="rId9" imgW="342751" imgH="203112" progId="Equation.3">
                  <p:embed/>
                </p:oleObj>
              </mc:Choice>
              <mc:Fallback>
                <p:oleObj name="Equation" r:id="rId9" imgW="342751" imgH="203112" progId="Equation.3">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8559" y="4498264"/>
                        <a:ext cx="4937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2044171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a:t>T</a:t>
            </a:r>
            <a:r>
              <a:rPr lang="en-US" dirty="0" err="1"/>
              <a:t>ag</a:t>
            </a:r>
            <a:r>
              <a:rPr lang="en-US" dirty="0"/>
              <a:t>-based Personalized Recommendation Technique</a:t>
            </a:r>
          </a:p>
        </p:txBody>
      </p:sp>
      <p:sp>
        <p:nvSpPr>
          <p:cNvPr id="4" name="Footer Placeholder 3"/>
          <p:cNvSpPr>
            <a:spLocks noGrp="1"/>
          </p:cNvSpPr>
          <p:nvPr>
            <p:ph type="ftr" sz="quarter" idx="11"/>
          </p:nvPr>
        </p:nvSpPr>
        <p:spPr/>
        <p:txBody>
          <a:bodyPr/>
          <a:lstStyle/>
          <a:p>
            <a:r>
              <a:rPr lang="en-US" dirty="0"/>
              <a:t>Workshop 2014</a:t>
            </a:r>
            <a:r>
              <a:rPr lang="sr-Latn-RS" dirty="0"/>
              <a:t>,</a:t>
            </a:r>
            <a:r>
              <a:rPr lang="en-US" dirty="0"/>
              <a:t> </a:t>
            </a:r>
            <a:r>
              <a:rPr lang="en-US" dirty="0" err="1"/>
              <a:t>Sinaia</a:t>
            </a:r>
            <a:r>
              <a:rPr lang="en-US" dirty="0"/>
              <a:t>, Romania</a:t>
            </a:r>
          </a:p>
        </p:txBody>
      </p:sp>
      <p:sp>
        <p:nvSpPr>
          <p:cNvPr id="5" name="Slide Number Placeholder 4"/>
          <p:cNvSpPr>
            <a:spLocks noGrp="1"/>
          </p:cNvSpPr>
          <p:nvPr>
            <p:ph type="sldNum" sz="quarter" idx="12"/>
          </p:nvPr>
        </p:nvSpPr>
        <p:spPr/>
        <p:txBody>
          <a:bodyPr/>
          <a:lstStyle/>
          <a:p>
            <a:fld id="{B3C8D34D-C890-40B5-A129-57F713BE0812}" type="slidenum">
              <a:rPr lang="en-US" smtClean="0"/>
              <a:t>11</a:t>
            </a:fld>
            <a:endParaRPr lang="en-US" dirty="0"/>
          </a:p>
        </p:txBody>
      </p:sp>
      <p:graphicFrame>
        <p:nvGraphicFramePr>
          <p:cNvPr id="6" name="Diagram 5"/>
          <p:cNvGraphicFramePr/>
          <p:nvPr>
            <p:extLst>
              <p:ext uri="{D42A27DB-BD31-4B8C-83A1-F6EECF244321}">
                <p14:modId xmlns:p14="http://schemas.microsoft.com/office/powerpoint/2010/main" val="1112179981"/>
              </p:ext>
            </p:extLst>
          </p:nvPr>
        </p:nvGraphicFramePr>
        <p:xfrm>
          <a:off x="382517" y="1692322"/>
          <a:ext cx="8106392" cy="4324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14812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Outline</a:t>
            </a:r>
            <a:endParaRPr lang="en-US" dirty="0"/>
          </a:p>
        </p:txBody>
      </p:sp>
      <p:sp>
        <p:nvSpPr>
          <p:cNvPr id="4" name="Footer Placeholder 3"/>
          <p:cNvSpPr>
            <a:spLocks noGrp="1"/>
          </p:cNvSpPr>
          <p:nvPr>
            <p:ph type="ftr" sz="quarter" idx="11"/>
          </p:nvPr>
        </p:nvSpPr>
        <p:spPr/>
        <p:txBody>
          <a:bodyPr/>
          <a:lstStyle/>
          <a:p>
            <a:r>
              <a:rPr lang="en-US" dirty="0"/>
              <a:t>Workshop 2014</a:t>
            </a:r>
            <a:r>
              <a:rPr lang="sr-Latn-RS" dirty="0"/>
              <a:t>,</a:t>
            </a:r>
            <a:r>
              <a:rPr lang="en-US" dirty="0"/>
              <a:t> </a:t>
            </a:r>
            <a:r>
              <a:rPr lang="en-US" dirty="0" err="1"/>
              <a:t>Sinaia</a:t>
            </a:r>
            <a:r>
              <a:rPr lang="en-US" dirty="0"/>
              <a:t>, Romania</a:t>
            </a:r>
          </a:p>
        </p:txBody>
      </p:sp>
      <p:sp>
        <p:nvSpPr>
          <p:cNvPr id="5" name="Slide Number Placeholder 4"/>
          <p:cNvSpPr>
            <a:spLocks noGrp="1"/>
          </p:cNvSpPr>
          <p:nvPr>
            <p:ph type="sldNum" sz="quarter" idx="12"/>
          </p:nvPr>
        </p:nvSpPr>
        <p:spPr/>
        <p:txBody>
          <a:bodyPr/>
          <a:lstStyle/>
          <a:p>
            <a:fld id="{B3C8D34D-C890-40B5-A129-57F713BE0812}" type="slidenum">
              <a:rPr lang="en-US" smtClean="0"/>
              <a:t>12</a:t>
            </a:fld>
            <a:endParaRPr lang="en-US" dirty="0"/>
          </a:p>
        </p:txBody>
      </p:sp>
      <p:sp>
        <p:nvSpPr>
          <p:cNvPr id="6" name="Rektangel 30"/>
          <p:cNvSpPr>
            <a:spLocks noChangeArrowheads="1"/>
          </p:cNvSpPr>
          <p:nvPr/>
        </p:nvSpPr>
        <p:spPr bwMode="auto">
          <a:xfrm>
            <a:off x="1013618" y="2161759"/>
            <a:ext cx="7693653" cy="354012"/>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endParaRPr lang="sr-Latn-RS" sz="1600" b="1" dirty="0" smtClean="0">
              <a:solidFill>
                <a:schemeClr val="bg1"/>
              </a:solidFill>
            </a:endParaRPr>
          </a:p>
        </p:txBody>
      </p:sp>
      <p:sp>
        <p:nvSpPr>
          <p:cNvPr id="10" name="Rektangel 34"/>
          <p:cNvSpPr>
            <a:spLocks noChangeArrowheads="1"/>
          </p:cNvSpPr>
          <p:nvPr/>
        </p:nvSpPr>
        <p:spPr bwMode="auto">
          <a:xfrm>
            <a:off x="1013618" y="2590384"/>
            <a:ext cx="7693654" cy="352425"/>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chemeClr val="bg1"/>
              </a:solidFill>
              <a:latin typeface="Arial" pitchFamily="34" charset="0"/>
              <a:ea typeface="ＭＳ Ｐゴシック" pitchFamily="-97" charset="-128"/>
            </a:endParaRPr>
          </a:p>
        </p:txBody>
      </p:sp>
      <p:sp>
        <p:nvSpPr>
          <p:cNvPr id="13" name="Tekstboks 44"/>
          <p:cNvSpPr txBox="1">
            <a:spLocks noChangeArrowheads="1"/>
          </p:cNvSpPr>
          <p:nvPr/>
        </p:nvSpPr>
        <p:spPr bwMode="auto">
          <a:xfrm>
            <a:off x="1074644" y="2177425"/>
            <a:ext cx="7289042" cy="338554"/>
          </a:xfrm>
          <a:prstGeom prst="rect">
            <a:avLst/>
          </a:prstGeom>
          <a:noFill/>
          <a:ln w="9525">
            <a:noFill/>
            <a:miter lim="800000"/>
            <a:headEnd/>
            <a:tailEnd/>
          </a:ln>
        </p:spPr>
        <p:txBody>
          <a:bodyPr wrap="square">
            <a:spAutoFit/>
          </a:bodyPr>
          <a:lstStyle/>
          <a:p>
            <a:r>
              <a:rPr lang="sr-Latn-RS" sz="1600" b="1" dirty="0" smtClean="0">
                <a:solidFill>
                  <a:schemeClr val="bg1"/>
                </a:solidFill>
              </a:rPr>
              <a:t>Aims </a:t>
            </a:r>
            <a:r>
              <a:rPr lang="sr-Latn-RS" sz="1600" b="1" dirty="0">
                <a:solidFill>
                  <a:schemeClr val="bg1"/>
                </a:solidFill>
              </a:rPr>
              <a:t>and  </a:t>
            </a:r>
            <a:r>
              <a:rPr lang="en-US" sz="1600" b="1" dirty="0" smtClean="0">
                <a:solidFill>
                  <a:schemeClr val="bg1"/>
                </a:solidFill>
              </a:rPr>
              <a:t>Research </a:t>
            </a:r>
            <a:r>
              <a:rPr lang="en-US" sz="1600" b="1" dirty="0">
                <a:solidFill>
                  <a:schemeClr val="bg1"/>
                </a:solidFill>
              </a:rPr>
              <a:t>Objectives of the Dissertation</a:t>
            </a:r>
            <a:endParaRPr lang="da-DK" sz="1600" b="1" dirty="0">
              <a:solidFill>
                <a:schemeClr val="bg1"/>
              </a:solidFill>
            </a:endParaRPr>
          </a:p>
        </p:txBody>
      </p:sp>
      <p:sp>
        <p:nvSpPr>
          <p:cNvPr id="17" name="Tekstboks 48"/>
          <p:cNvSpPr txBox="1">
            <a:spLocks noChangeArrowheads="1"/>
          </p:cNvSpPr>
          <p:nvPr/>
        </p:nvSpPr>
        <p:spPr bwMode="auto">
          <a:xfrm>
            <a:off x="1048543" y="2631659"/>
            <a:ext cx="7658729" cy="338554"/>
          </a:xfrm>
          <a:prstGeom prst="rect">
            <a:avLst/>
          </a:prstGeom>
          <a:noFill/>
          <a:ln w="9525">
            <a:noFill/>
            <a:miter lim="800000"/>
            <a:headEnd/>
            <a:tailEnd/>
          </a:ln>
        </p:spPr>
        <p:txBody>
          <a:bodyPr wrap="square">
            <a:spAutoFit/>
          </a:bodyPr>
          <a:lstStyle/>
          <a:p>
            <a:r>
              <a:rPr lang="en-US" sz="1600" b="1" dirty="0">
                <a:solidFill>
                  <a:schemeClr val="bg1"/>
                </a:solidFill>
              </a:rPr>
              <a:t>Recommender Systems, Folksonomy and Tag-based Recommender Systems</a:t>
            </a:r>
            <a:endParaRPr lang="da-DK" sz="1600" b="1" dirty="0">
              <a:solidFill>
                <a:schemeClr val="bg1"/>
              </a:solidFill>
            </a:endParaRPr>
          </a:p>
        </p:txBody>
      </p:sp>
      <p:sp>
        <p:nvSpPr>
          <p:cNvPr id="20" name="Tekstboks 53"/>
          <p:cNvSpPr txBox="1">
            <a:spLocks noChangeArrowheads="1"/>
          </p:cNvSpPr>
          <p:nvPr/>
        </p:nvSpPr>
        <p:spPr bwMode="auto">
          <a:xfrm>
            <a:off x="276308" y="2201446"/>
            <a:ext cx="304800" cy="369888"/>
          </a:xfrm>
          <a:prstGeom prst="rect">
            <a:avLst/>
          </a:prstGeom>
          <a:noFill/>
          <a:ln w="9525">
            <a:noFill/>
            <a:miter lim="800000"/>
            <a:headEnd/>
            <a:tailEnd/>
          </a:ln>
        </p:spPr>
        <p:txBody>
          <a:bodyPr>
            <a:spAutoFit/>
          </a:bodyPr>
          <a:lstStyle/>
          <a:p>
            <a:r>
              <a:rPr lang="da-DK" dirty="0">
                <a:solidFill>
                  <a:srgbClr val="CE22C2"/>
                </a:solidFill>
                <a:latin typeface="Zapf Dingbats" charset="2"/>
              </a:rPr>
              <a:t>✓</a:t>
            </a:r>
            <a:endParaRPr lang="da-DK" dirty="0">
              <a:solidFill>
                <a:srgbClr val="CE22C2"/>
              </a:solidFill>
            </a:endParaRPr>
          </a:p>
        </p:txBody>
      </p:sp>
      <p:grpSp>
        <p:nvGrpSpPr>
          <p:cNvPr id="21" name="Gruppe 68"/>
          <p:cNvGrpSpPr>
            <a:grpSpLocks/>
          </p:cNvGrpSpPr>
          <p:nvPr/>
        </p:nvGrpSpPr>
        <p:grpSpPr bwMode="auto">
          <a:xfrm>
            <a:off x="629444" y="2172871"/>
            <a:ext cx="344488" cy="2479675"/>
            <a:chOff x="876300" y="2511425"/>
            <a:chExt cx="344488" cy="2479675"/>
          </a:xfrm>
          <a:solidFill>
            <a:srgbClr val="002060"/>
          </a:solidFill>
        </p:grpSpPr>
        <p:grpSp>
          <p:nvGrpSpPr>
            <p:cNvPr id="22" name="Gruppe 51"/>
            <p:cNvGrpSpPr/>
            <p:nvPr/>
          </p:nvGrpSpPr>
          <p:grpSpPr>
            <a:xfrm>
              <a:off x="876300" y="2511425"/>
              <a:ext cx="344488" cy="2479675"/>
              <a:chOff x="876300" y="2511425"/>
              <a:chExt cx="344488" cy="2479675"/>
            </a:xfrm>
            <a:grpFill/>
            <a:effectLst>
              <a:outerShdw blurRad="50800" dist="38100" dir="2700000" algn="tl" rotWithShape="0">
                <a:prstClr val="black">
                  <a:alpha val="40000"/>
                </a:prstClr>
              </a:outerShdw>
            </a:effectLst>
          </p:grpSpPr>
          <p:sp>
            <p:nvSpPr>
              <p:cNvPr id="30" name="Rektangel 9"/>
              <p:cNvSpPr>
                <a:spLocks noChangeArrowheads="1"/>
              </p:cNvSpPr>
              <p:nvPr/>
            </p:nvSpPr>
            <p:spPr bwMode="auto">
              <a:xfrm>
                <a:off x="876300" y="2936875"/>
                <a:ext cx="344488" cy="344488"/>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grpSp>
            <p:nvGrpSpPr>
              <p:cNvPr id="31" name="Gruppe 50"/>
              <p:cNvGrpSpPr/>
              <p:nvPr/>
            </p:nvGrpSpPr>
            <p:grpSpPr>
              <a:xfrm>
                <a:off x="876300" y="2511425"/>
                <a:ext cx="344488" cy="2479675"/>
                <a:chOff x="876300" y="2511425"/>
                <a:chExt cx="344488" cy="2479675"/>
              </a:xfrm>
              <a:grpFill/>
            </p:grpSpPr>
            <p:sp>
              <p:nvSpPr>
                <p:cNvPr id="32" name="Rektangel 20"/>
                <p:cNvSpPr>
                  <a:spLocks noChangeArrowheads="1"/>
                </p:cNvSpPr>
                <p:nvPr/>
              </p:nvSpPr>
              <p:spPr bwMode="auto">
                <a:xfrm>
                  <a:off x="876300" y="4221163"/>
                  <a:ext cx="344488" cy="342900"/>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grpSp>
              <p:nvGrpSpPr>
                <p:cNvPr id="33" name="Gruppe 49"/>
                <p:cNvGrpSpPr/>
                <p:nvPr/>
              </p:nvGrpSpPr>
              <p:grpSpPr>
                <a:xfrm>
                  <a:off x="876300" y="2511425"/>
                  <a:ext cx="344488" cy="2479675"/>
                  <a:chOff x="876300" y="2511425"/>
                  <a:chExt cx="344488" cy="2479675"/>
                </a:xfrm>
                <a:grpFill/>
              </p:grpSpPr>
              <p:sp>
                <p:nvSpPr>
                  <p:cNvPr id="34" name="Rektangel 7"/>
                  <p:cNvSpPr>
                    <a:spLocks noChangeArrowheads="1"/>
                  </p:cNvSpPr>
                  <p:nvPr/>
                </p:nvSpPr>
                <p:spPr bwMode="auto">
                  <a:xfrm>
                    <a:off x="876300" y="2511425"/>
                    <a:ext cx="344488" cy="342900"/>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35" name="Rektangel 11"/>
                  <p:cNvSpPr>
                    <a:spLocks noChangeArrowheads="1"/>
                  </p:cNvSpPr>
                  <p:nvPr/>
                </p:nvSpPr>
                <p:spPr bwMode="auto">
                  <a:xfrm>
                    <a:off x="876300" y="3363913"/>
                    <a:ext cx="344488" cy="344487"/>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36" name="Rektangel 13"/>
                  <p:cNvSpPr>
                    <a:spLocks noChangeArrowheads="1"/>
                  </p:cNvSpPr>
                  <p:nvPr/>
                </p:nvSpPr>
                <p:spPr bwMode="auto">
                  <a:xfrm>
                    <a:off x="876300" y="3790950"/>
                    <a:ext cx="344488" cy="347663"/>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37" name="Rektangel 23"/>
                  <p:cNvSpPr>
                    <a:spLocks noChangeArrowheads="1"/>
                  </p:cNvSpPr>
                  <p:nvPr/>
                </p:nvSpPr>
                <p:spPr bwMode="auto">
                  <a:xfrm>
                    <a:off x="876300" y="4646613"/>
                    <a:ext cx="344488" cy="344487"/>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grpSp>
          </p:grpSp>
        </p:grpSp>
        <p:sp>
          <p:nvSpPr>
            <p:cNvPr id="23" name="Tekstboks 54"/>
            <p:cNvSpPr txBox="1">
              <a:spLocks noChangeArrowheads="1"/>
            </p:cNvSpPr>
            <p:nvPr/>
          </p:nvSpPr>
          <p:spPr bwMode="auto">
            <a:xfrm>
              <a:off x="890588" y="2547938"/>
              <a:ext cx="322262" cy="274637"/>
            </a:xfrm>
            <a:prstGeom prst="rect">
              <a:avLst/>
            </a:prstGeom>
            <a:grpFill/>
            <a:ln w="9525">
              <a:noFill/>
              <a:miter lim="800000"/>
              <a:headEnd/>
              <a:tailEnd/>
            </a:ln>
            <a:effectLst>
              <a:outerShdw blurRad="63500" dist="23000" dir="5400000" rotWithShape="0">
                <a:srgbClr val="000000">
                  <a:alpha val="34999"/>
                </a:srgbClr>
              </a:outerShdw>
            </a:effectLst>
          </p:spPr>
          <p:txBody>
            <a:bodyPr anchor="ctr"/>
            <a:lstStyle/>
            <a:p>
              <a:pPr indent="-342900" algn="ctr">
                <a:defRPr/>
              </a:pPr>
              <a:r>
                <a:rPr lang="da-DK" sz="1200" noProof="1">
                  <a:solidFill>
                    <a:srgbClr val="FFFFFF"/>
                  </a:solidFill>
                  <a:latin typeface="Arial" pitchFamily="34" charset="0"/>
                  <a:ea typeface="ＭＳ Ｐゴシック" pitchFamily="-97" charset="-128"/>
                </a:rPr>
                <a:t>1</a:t>
              </a:r>
            </a:p>
          </p:txBody>
        </p:sp>
        <p:sp>
          <p:nvSpPr>
            <p:cNvPr id="24" name="Tekstboks 58"/>
            <p:cNvSpPr txBox="1">
              <a:spLocks noChangeArrowheads="1"/>
            </p:cNvSpPr>
            <p:nvPr/>
          </p:nvSpPr>
          <p:spPr bwMode="auto">
            <a:xfrm>
              <a:off x="890588" y="2986088"/>
              <a:ext cx="322262" cy="276225"/>
            </a:xfrm>
            <a:prstGeom prst="rect">
              <a:avLst/>
            </a:prstGeom>
            <a:grpFill/>
            <a:ln w="9525">
              <a:noFill/>
              <a:miter lim="800000"/>
              <a:headEnd/>
              <a:tailEnd/>
            </a:ln>
            <a:effectLst>
              <a:outerShdw blurRad="63500" dist="23000" dir="5400000" rotWithShape="0">
                <a:srgbClr val="000000">
                  <a:alpha val="34999"/>
                </a:srgbClr>
              </a:outerShdw>
            </a:effectLst>
          </p:spPr>
          <p:txBody>
            <a:bodyPr anchor="ctr"/>
            <a:lstStyle/>
            <a:p>
              <a:pPr indent="-342900" algn="ctr">
                <a:defRPr/>
              </a:pPr>
              <a:r>
                <a:rPr lang="da-DK" sz="1200" noProof="1">
                  <a:solidFill>
                    <a:srgbClr val="FFFFFF"/>
                  </a:solidFill>
                  <a:latin typeface="Arial" pitchFamily="34" charset="0"/>
                  <a:ea typeface="ＭＳ Ｐゴシック" pitchFamily="-97" charset="-128"/>
                </a:rPr>
                <a:t>2</a:t>
              </a:r>
            </a:p>
          </p:txBody>
        </p:sp>
        <p:sp>
          <p:nvSpPr>
            <p:cNvPr id="25" name="Tekstboks 59"/>
            <p:cNvSpPr txBox="1">
              <a:spLocks noChangeArrowheads="1"/>
            </p:cNvSpPr>
            <p:nvPr/>
          </p:nvSpPr>
          <p:spPr bwMode="auto">
            <a:xfrm>
              <a:off x="890588" y="3400425"/>
              <a:ext cx="322262" cy="276225"/>
            </a:xfrm>
            <a:prstGeom prst="rect">
              <a:avLst/>
            </a:prstGeom>
            <a:grpFill/>
            <a:ln w="9525">
              <a:noFill/>
              <a:miter lim="800000"/>
              <a:headEnd/>
              <a:tailEnd/>
            </a:ln>
            <a:effectLst>
              <a:outerShdw blurRad="63500" dist="23000" dir="5400000" rotWithShape="0">
                <a:srgbClr val="000000">
                  <a:alpha val="34999"/>
                </a:srgbClr>
              </a:outerShdw>
            </a:effectLst>
          </p:spPr>
          <p:txBody>
            <a:bodyPr anchor="ctr"/>
            <a:lstStyle/>
            <a:p>
              <a:pPr indent="-342900" algn="ctr">
                <a:defRPr/>
              </a:pPr>
              <a:r>
                <a:rPr lang="da-DK" sz="1200" noProof="1">
                  <a:solidFill>
                    <a:srgbClr val="FFFFFF"/>
                  </a:solidFill>
                  <a:latin typeface="Arial" pitchFamily="34" charset="0"/>
                  <a:ea typeface="ＭＳ Ｐゴシック" pitchFamily="-97" charset="-128"/>
                </a:rPr>
                <a:t>3</a:t>
              </a:r>
            </a:p>
          </p:txBody>
        </p:sp>
        <p:sp>
          <p:nvSpPr>
            <p:cNvPr id="26" name="Tekstboks 61"/>
            <p:cNvSpPr txBox="1">
              <a:spLocks noChangeArrowheads="1"/>
            </p:cNvSpPr>
            <p:nvPr/>
          </p:nvSpPr>
          <p:spPr bwMode="auto">
            <a:xfrm>
              <a:off x="890588" y="3822700"/>
              <a:ext cx="322262" cy="279400"/>
            </a:xfrm>
            <a:prstGeom prst="rect">
              <a:avLst/>
            </a:prstGeom>
            <a:grpFill/>
            <a:ln w="9525">
              <a:noFill/>
              <a:miter lim="800000"/>
              <a:headEnd/>
              <a:tailEnd/>
            </a:ln>
            <a:effectLst>
              <a:outerShdw blurRad="63500" dist="23000" dir="5400000" rotWithShape="0">
                <a:srgbClr val="000000">
                  <a:alpha val="34999"/>
                </a:srgbClr>
              </a:outerShdw>
            </a:effectLst>
          </p:spPr>
          <p:txBody>
            <a:bodyPr anchor="ctr"/>
            <a:lstStyle/>
            <a:p>
              <a:pPr indent="-342900" algn="ctr">
                <a:defRPr/>
              </a:pPr>
              <a:r>
                <a:rPr lang="da-DK" sz="1200" noProof="1">
                  <a:solidFill>
                    <a:srgbClr val="FFFFFF"/>
                  </a:solidFill>
                  <a:latin typeface="Arial" pitchFamily="34" charset="0"/>
                  <a:ea typeface="ＭＳ Ｐゴシック" pitchFamily="-97" charset="-128"/>
                </a:rPr>
                <a:t>4</a:t>
              </a:r>
            </a:p>
          </p:txBody>
        </p:sp>
        <p:sp>
          <p:nvSpPr>
            <p:cNvPr id="27" name="Tekstboks 63"/>
            <p:cNvSpPr txBox="1">
              <a:spLocks noChangeArrowheads="1"/>
            </p:cNvSpPr>
            <p:nvPr/>
          </p:nvSpPr>
          <p:spPr bwMode="auto">
            <a:xfrm>
              <a:off x="890588" y="4238625"/>
              <a:ext cx="322262" cy="274638"/>
            </a:xfrm>
            <a:prstGeom prst="rect">
              <a:avLst/>
            </a:prstGeom>
            <a:grp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solidFill>
                    <a:schemeClr val="bg1"/>
                  </a:solidFill>
                  <a:latin typeface="Arial" pitchFamily="34" charset="0"/>
                  <a:ea typeface="ＭＳ Ｐゴシック" pitchFamily="-97" charset="-128"/>
                </a:rPr>
                <a:t>5</a:t>
              </a:r>
            </a:p>
          </p:txBody>
        </p:sp>
        <p:sp>
          <p:nvSpPr>
            <p:cNvPr id="28" name="Tekstboks 65"/>
            <p:cNvSpPr txBox="1">
              <a:spLocks noChangeArrowheads="1"/>
            </p:cNvSpPr>
            <p:nvPr/>
          </p:nvSpPr>
          <p:spPr bwMode="auto">
            <a:xfrm>
              <a:off x="890588" y="4683125"/>
              <a:ext cx="322262" cy="276225"/>
            </a:xfrm>
            <a:prstGeom prst="rect">
              <a:avLst/>
            </a:prstGeom>
            <a:grp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solidFill>
                    <a:schemeClr val="bg1"/>
                  </a:solidFill>
                  <a:latin typeface="Arial" pitchFamily="34" charset="0"/>
                  <a:ea typeface="ＭＳ Ｐゴシック" pitchFamily="-97" charset="-128"/>
                </a:rPr>
                <a:t>6</a:t>
              </a:r>
            </a:p>
          </p:txBody>
        </p:sp>
      </p:grpSp>
      <p:sp>
        <p:nvSpPr>
          <p:cNvPr id="43" name="Rektangel 30"/>
          <p:cNvSpPr>
            <a:spLocks noChangeArrowheads="1"/>
          </p:cNvSpPr>
          <p:nvPr/>
        </p:nvSpPr>
        <p:spPr bwMode="auto">
          <a:xfrm>
            <a:off x="1026071" y="3022184"/>
            <a:ext cx="7693653" cy="354012"/>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chemeClr val="bg1"/>
              </a:solidFill>
              <a:latin typeface="Arial" pitchFamily="34" charset="0"/>
              <a:ea typeface="ＭＳ Ｐゴシック" pitchFamily="-97" charset="-128"/>
            </a:endParaRPr>
          </a:p>
        </p:txBody>
      </p:sp>
      <p:sp>
        <p:nvSpPr>
          <p:cNvPr id="44" name="Tekstboks 44"/>
          <p:cNvSpPr txBox="1">
            <a:spLocks noChangeArrowheads="1"/>
          </p:cNvSpPr>
          <p:nvPr/>
        </p:nvSpPr>
        <p:spPr bwMode="auto">
          <a:xfrm>
            <a:off x="1060997" y="3061871"/>
            <a:ext cx="7289042" cy="338554"/>
          </a:xfrm>
          <a:prstGeom prst="rect">
            <a:avLst/>
          </a:prstGeom>
          <a:solidFill>
            <a:srgbClr val="61E189"/>
          </a:solidFill>
          <a:ln w="9525">
            <a:noFill/>
            <a:miter lim="800000"/>
            <a:headEnd/>
            <a:tailEnd/>
          </a:ln>
        </p:spPr>
        <p:txBody>
          <a:bodyPr wrap="square">
            <a:spAutoFit/>
          </a:bodyPr>
          <a:lstStyle/>
          <a:p>
            <a:r>
              <a:rPr lang="en-US" sz="1600" b="1" dirty="0">
                <a:solidFill>
                  <a:schemeClr val="bg1"/>
                </a:solidFill>
              </a:rPr>
              <a:t>Recommender Systems in E-learning Environments</a:t>
            </a:r>
            <a:endParaRPr lang="da-DK" sz="1600" b="1" dirty="0">
              <a:solidFill>
                <a:schemeClr val="bg1"/>
              </a:solidFill>
            </a:endParaRPr>
          </a:p>
        </p:txBody>
      </p:sp>
      <p:sp>
        <p:nvSpPr>
          <p:cNvPr id="55" name="Rektangel 30"/>
          <p:cNvSpPr>
            <a:spLocks noChangeArrowheads="1"/>
          </p:cNvSpPr>
          <p:nvPr/>
        </p:nvSpPr>
        <p:spPr bwMode="auto">
          <a:xfrm>
            <a:off x="1026071" y="3462672"/>
            <a:ext cx="7693653" cy="354012"/>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chemeClr val="bg1"/>
              </a:solidFill>
              <a:latin typeface="Arial" pitchFamily="34" charset="0"/>
              <a:ea typeface="ＭＳ Ｐゴシック" pitchFamily="-97" charset="-128"/>
            </a:endParaRPr>
          </a:p>
        </p:txBody>
      </p:sp>
      <p:sp>
        <p:nvSpPr>
          <p:cNvPr id="56" name="Tekstboks 44"/>
          <p:cNvSpPr txBox="1">
            <a:spLocks noChangeArrowheads="1"/>
          </p:cNvSpPr>
          <p:nvPr/>
        </p:nvSpPr>
        <p:spPr bwMode="auto">
          <a:xfrm>
            <a:off x="1060997" y="3502359"/>
            <a:ext cx="7289042" cy="338554"/>
          </a:xfrm>
          <a:prstGeom prst="rect">
            <a:avLst/>
          </a:prstGeom>
          <a:noFill/>
          <a:ln w="9525">
            <a:noFill/>
            <a:miter lim="800000"/>
            <a:headEnd/>
            <a:tailEnd/>
          </a:ln>
        </p:spPr>
        <p:txBody>
          <a:bodyPr wrap="square">
            <a:spAutoFit/>
          </a:bodyPr>
          <a:lstStyle/>
          <a:p>
            <a:r>
              <a:rPr lang="en-US" sz="1600" b="1" dirty="0">
                <a:solidFill>
                  <a:schemeClr val="bg1"/>
                </a:solidFill>
              </a:rPr>
              <a:t>Design, Architecture and Interface of </a:t>
            </a:r>
            <a:r>
              <a:rPr lang="en-US" sz="1600" b="1" dirty="0" err="1">
                <a:solidFill>
                  <a:schemeClr val="bg1"/>
                </a:solidFill>
              </a:rPr>
              <a:t>Protus</a:t>
            </a:r>
            <a:r>
              <a:rPr lang="en-US" sz="1600" b="1" dirty="0">
                <a:solidFill>
                  <a:schemeClr val="bg1"/>
                </a:solidFill>
              </a:rPr>
              <a:t> System</a:t>
            </a:r>
            <a:endParaRPr lang="da-DK" sz="1600" b="1" dirty="0">
              <a:solidFill>
                <a:schemeClr val="bg1"/>
              </a:solidFill>
            </a:endParaRPr>
          </a:p>
        </p:txBody>
      </p:sp>
      <p:sp>
        <p:nvSpPr>
          <p:cNvPr id="57" name="Rektangel 30"/>
          <p:cNvSpPr>
            <a:spLocks noChangeArrowheads="1"/>
          </p:cNvSpPr>
          <p:nvPr/>
        </p:nvSpPr>
        <p:spPr bwMode="auto">
          <a:xfrm>
            <a:off x="1039718" y="3906623"/>
            <a:ext cx="7693653" cy="354012"/>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chemeClr val="bg1"/>
              </a:solidFill>
              <a:latin typeface="Arial" pitchFamily="34" charset="0"/>
              <a:ea typeface="ＭＳ Ｐゴシック" pitchFamily="-97" charset="-128"/>
            </a:endParaRPr>
          </a:p>
        </p:txBody>
      </p:sp>
      <p:sp>
        <p:nvSpPr>
          <p:cNvPr id="58" name="Tekstboks 44"/>
          <p:cNvSpPr txBox="1">
            <a:spLocks noChangeArrowheads="1"/>
          </p:cNvSpPr>
          <p:nvPr/>
        </p:nvSpPr>
        <p:spPr bwMode="auto">
          <a:xfrm>
            <a:off x="1074644" y="3946310"/>
            <a:ext cx="7289042" cy="338554"/>
          </a:xfrm>
          <a:prstGeom prst="rect">
            <a:avLst/>
          </a:prstGeom>
          <a:noFill/>
          <a:ln w="9525">
            <a:noFill/>
            <a:miter lim="800000"/>
            <a:headEnd/>
            <a:tailEnd/>
          </a:ln>
        </p:spPr>
        <p:txBody>
          <a:bodyPr wrap="square">
            <a:spAutoFit/>
          </a:bodyPr>
          <a:lstStyle/>
          <a:p>
            <a:r>
              <a:rPr lang="en-US" sz="1600" b="1" dirty="0">
                <a:solidFill>
                  <a:schemeClr val="bg1"/>
                </a:solidFill>
              </a:rPr>
              <a:t>Evaluation and Discussion</a:t>
            </a:r>
            <a:endParaRPr lang="da-DK" sz="1600" b="1" dirty="0">
              <a:solidFill>
                <a:schemeClr val="bg1"/>
              </a:solidFill>
            </a:endParaRPr>
          </a:p>
        </p:txBody>
      </p:sp>
      <p:sp>
        <p:nvSpPr>
          <p:cNvPr id="59" name="Rektangel 30"/>
          <p:cNvSpPr>
            <a:spLocks noChangeArrowheads="1"/>
          </p:cNvSpPr>
          <p:nvPr/>
        </p:nvSpPr>
        <p:spPr bwMode="auto">
          <a:xfrm>
            <a:off x="1039718" y="4308059"/>
            <a:ext cx="7693653" cy="354012"/>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chemeClr val="bg1"/>
              </a:solidFill>
              <a:latin typeface="Arial" pitchFamily="34" charset="0"/>
              <a:ea typeface="ＭＳ Ｐゴシック" pitchFamily="-97" charset="-128"/>
            </a:endParaRPr>
          </a:p>
        </p:txBody>
      </p:sp>
      <p:sp>
        <p:nvSpPr>
          <p:cNvPr id="60" name="Tekstboks 44"/>
          <p:cNvSpPr txBox="1">
            <a:spLocks noChangeArrowheads="1"/>
          </p:cNvSpPr>
          <p:nvPr/>
        </p:nvSpPr>
        <p:spPr bwMode="auto">
          <a:xfrm>
            <a:off x="1074644" y="4347746"/>
            <a:ext cx="7289042" cy="338554"/>
          </a:xfrm>
          <a:prstGeom prst="rect">
            <a:avLst/>
          </a:prstGeom>
          <a:noFill/>
          <a:ln w="9525">
            <a:noFill/>
            <a:miter lim="800000"/>
            <a:headEnd/>
            <a:tailEnd/>
          </a:ln>
        </p:spPr>
        <p:txBody>
          <a:bodyPr wrap="square">
            <a:spAutoFit/>
          </a:bodyPr>
          <a:lstStyle/>
          <a:p>
            <a:r>
              <a:rPr lang="en-US" sz="1600" b="1" dirty="0" smtClean="0">
                <a:solidFill>
                  <a:schemeClr val="bg1"/>
                </a:solidFill>
              </a:rPr>
              <a:t>Conclusions</a:t>
            </a:r>
            <a:endParaRPr lang="da-DK" sz="1600" b="1" dirty="0">
              <a:solidFill>
                <a:schemeClr val="bg1"/>
              </a:solidFill>
            </a:endParaRPr>
          </a:p>
        </p:txBody>
      </p:sp>
      <p:sp>
        <p:nvSpPr>
          <p:cNvPr id="39" name="Tekstboks 53"/>
          <p:cNvSpPr txBox="1">
            <a:spLocks noChangeArrowheads="1"/>
          </p:cNvSpPr>
          <p:nvPr/>
        </p:nvSpPr>
        <p:spPr bwMode="auto">
          <a:xfrm>
            <a:off x="276308" y="2691983"/>
            <a:ext cx="304800" cy="369888"/>
          </a:xfrm>
          <a:prstGeom prst="rect">
            <a:avLst/>
          </a:prstGeom>
          <a:noFill/>
          <a:ln w="9525">
            <a:noFill/>
            <a:miter lim="800000"/>
            <a:headEnd/>
            <a:tailEnd/>
          </a:ln>
        </p:spPr>
        <p:txBody>
          <a:bodyPr>
            <a:spAutoFit/>
          </a:bodyPr>
          <a:lstStyle/>
          <a:p>
            <a:r>
              <a:rPr lang="da-DK" dirty="0">
                <a:solidFill>
                  <a:srgbClr val="CE22C2"/>
                </a:solidFill>
                <a:latin typeface="Zapf Dingbats" charset="2"/>
              </a:rPr>
              <a:t>✓</a:t>
            </a:r>
            <a:endParaRPr lang="da-DK" dirty="0">
              <a:solidFill>
                <a:srgbClr val="CE22C2"/>
              </a:solidFill>
            </a:endParaRPr>
          </a:p>
        </p:txBody>
      </p:sp>
    </p:spTree>
    <p:extLst>
      <p:ext uri="{BB962C8B-B14F-4D97-AF65-F5344CB8AC3E}">
        <p14:creationId xmlns:p14="http://schemas.microsoft.com/office/powerpoint/2010/main" val="414608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a:effectLst/>
              </a:rPr>
              <a:t>RSs </a:t>
            </a:r>
            <a:r>
              <a:rPr lang="en-US" dirty="0">
                <a:effectLst/>
              </a:rPr>
              <a:t>in E-learning Environments</a:t>
            </a:r>
            <a:endParaRPr lang="en-US" dirty="0"/>
          </a:p>
        </p:txBody>
      </p:sp>
      <p:sp>
        <p:nvSpPr>
          <p:cNvPr id="3" name="Content Placeholder 2"/>
          <p:cNvSpPr>
            <a:spLocks noGrp="1"/>
          </p:cNvSpPr>
          <p:nvPr>
            <p:ph idx="1"/>
          </p:nvPr>
        </p:nvSpPr>
        <p:spPr/>
        <p:txBody>
          <a:bodyPr>
            <a:normAutofit/>
          </a:bodyPr>
          <a:lstStyle/>
          <a:p>
            <a:r>
              <a:rPr lang="en-US" sz="2200" dirty="0"/>
              <a:t>To design an effective RS in e-learning environments, it is important to understand specific learners’ </a:t>
            </a:r>
            <a:r>
              <a:rPr lang="en-US" sz="2200" dirty="0" smtClean="0"/>
              <a:t>characteristics</a:t>
            </a:r>
            <a:r>
              <a:rPr lang="sr-Latn-RS" sz="2200" dirty="0" smtClean="0"/>
              <a:t>:</a:t>
            </a:r>
          </a:p>
          <a:p>
            <a:pPr lvl="1">
              <a:spcBef>
                <a:spcPts val="800"/>
              </a:spcBef>
            </a:pPr>
            <a:r>
              <a:rPr lang="en-US" sz="2000" dirty="0"/>
              <a:t>learning goal, </a:t>
            </a:r>
          </a:p>
          <a:p>
            <a:pPr lvl="1"/>
            <a:r>
              <a:rPr lang="en-US" sz="2000" dirty="0"/>
              <a:t>prior knowledge, </a:t>
            </a:r>
          </a:p>
          <a:p>
            <a:pPr lvl="1"/>
            <a:r>
              <a:rPr lang="en-US" sz="2000" dirty="0" smtClean="0"/>
              <a:t>learner </a:t>
            </a:r>
            <a:r>
              <a:rPr lang="en-US" sz="2000" dirty="0"/>
              <a:t>grouping, </a:t>
            </a:r>
          </a:p>
          <a:p>
            <a:pPr lvl="1"/>
            <a:r>
              <a:rPr lang="en-US" sz="2000" dirty="0"/>
              <a:t>rated learning activities (LAs),</a:t>
            </a:r>
          </a:p>
          <a:p>
            <a:pPr lvl="1"/>
            <a:r>
              <a:rPr lang="en-US" sz="2000" dirty="0"/>
              <a:t>learning paths, and </a:t>
            </a:r>
          </a:p>
          <a:p>
            <a:pPr lvl="1"/>
            <a:r>
              <a:rPr lang="en-US" sz="2000" dirty="0"/>
              <a:t>learning strategies, desired in a RS. </a:t>
            </a:r>
            <a:endParaRPr lang="sr-Latn-RS" sz="2000" dirty="0" smtClean="0"/>
          </a:p>
          <a:p>
            <a:pPr>
              <a:spcBef>
                <a:spcPts val="800"/>
              </a:spcBef>
            </a:pPr>
            <a:r>
              <a:rPr lang="en-US" sz="2200" dirty="0"/>
              <a:t>E-learning systems should be able to recognize and exploit these learners’ characteristics serve as guidelines for framework design and platform implementation for a good RS for </a:t>
            </a:r>
            <a:r>
              <a:rPr lang="en-US" sz="2200" dirty="0" smtClean="0"/>
              <a:t>e-learning</a:t>
            </a:r>
            <a:r>
              <a:rPr lang="sr-Latn-RS" sz="2200" dirty="0" smtClean="0"/>
              <a:t>:</a:t>
            </a:r>
            <a:endParaRPr lang="en-US" sz="2200" dirty="0"/>
          </a:p>
          <a:p>
            <a:endParaRPr lang="en-US" sz="2400" dirty="0"/>
          </a:p>
          <a:p>
            <a:endParaRPr lang="en-US" sz="2400" dirty="0"/>
          </a:p>
        </p:txBody>
      </p:sp>
      <p:sp>
        <p:nvSpPr>
          <p:cNvPr id="4" name="Footer Placeholder 3"/>
          <p:cNvSpPr>
            <a:spLocks noGrp="1"/>
          </p:cNvSpPr>
          <p:nvPr>
            <p:ph type="ftr" sz="quarter" idx="11"/>
          </p:nvPr>
        </p:nvSpPr>
        <p:spPr/>
        <p:txBody>
          <a:bodyPr/>
          <a:lstStyle/>
          <a:p>
            <a:r>
              <a:rPr lang="en-US" smtClean="0"/>
              <a:t>Doctoral dissertation</a:t>
            </a:r>
            <a:r>
              <a:rPr lang="sr-Latn-RS" smtClean="0"/>
              <a:t>, Aleksandra Klašnja-Milićević</a:t>
            </a:r>
            <a:endParaRPr lang="en-US" dirty="0"/>
          </a:p>
        </p:txBody>
      </p:sp>
      <p:sp>
        <p:nvSpPr>
          <p:cNvPr id="5" name="Slide Number Placeholder 4"/>
          <p:cNvSpPr>
            <a:spLocks noGrp="1"/>
          </p:cNvSpPr>
          <p:nvPr>
            <p:ph type="sldNum" sz="quarter" idx="12"/>
          </p:nvPr>
        </p:nvSpPr>
        <p:spPr/>
        <p:txBody>
          <a:bodyPr/>
          <a:lstStyle/>
          <a:p>
            <a:fld id="{B3C8D34D-C890-40B5-A129-57F713BE0812}" type="slidenum">
              <a:rPr lang="en-US" smtClean="0"/>
              <a:t>13</a:t>
            </a:fld>
            <a:endParaRPr lang="en-US" dirty="0"/>
          </a:p>
        </p:txBody>
      </p:sp>
    </p:spTree>
    <p:extLst>
      <p:ext uri="{BB962C8B-B14F-4D97-AF65-F5344CB8AC3E}">
        <p14:creationId xmlns:p14="http://schemas.microsoft.com/office/powerpoint/2010/main" val="31538126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0" y="0"/>
            <a:ext cx="4419600" cy="6857999"/>
          </a:xfrm>
          <a:custGeom>
            <a:avLst/>
            <a:gdLst>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5" fmla="*/ 10391 w 5552210"/>
              <a:gd name="connsiteY5" fmla="*/ 0 h 7602682"/>
              <a:gd name="connsiteX0" fmla="*/ 10391 w 5552210"/>
              <a:gd name="connsiteY0" fmla="*/ 0 h 6889173"/>
              <a:gd name="connsiteX1" fmla="*/ 72736 w 5552210"/>
              <a:gd name="connsiteY1" fmla="*/ 51955 h 6889173"/>
              <a:gd name="connsiteX2" fmla="*/ 3574473 w 5552210"/>
              <a:gd name="connsiteY2" fmla="*/ 2545773 h 6889173"/>
              <a:gd name="connsiteX3" fmla="*/ 4956464 w 5552210"/>
              <a:gd name="connsiteY3" fmla="*/ 6878782 h 6889173"/>
              <a:gd name="connsiteX4" fmla="*/ 0 w 5552210"/>
              <a:gd name="connsiteY4" fmla="*/ 6889173 h 6889173"/>
              <a:gd name="connsiteX5" fmla="*/ 10391 w 5552210"/>
              <a:gd name="connsiteY5" fmla="*/ 0 h 6889173"/>
              <a:gd name="connsiteX0" fmla="*/ 10391 w 4968587"/>
              <a:gd name="connsiteY0" fmla="*/ 0 h 6889173"/>
              <a:gd name="connsiteX1" fmla="*/ 72736 w 4968587"/>
              <a:gd name="connsiteY1" fmla="*/ 51955 h 6889173"/>
              <a:gd name="connsiteX2" fmla="*/ 4956464 w 4968587"/>
              <a:gd name="connsiteY2" fmla="*/ 6878782 h 6889173"/>
              <a:gd name="connsiteX3" fmla="*/ 0 w 4968587"/>
              <a:gd name="connsiteY3" fmla="*/ 6889173 h 6889173"/>
              <a:gd name="connsiteX4" fmla="*/ 10391 w 4968587"/>
              <a:gd name="connsiteY4"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Lst>
            <a:ahLst/>
            <a:cxnLst>
              <a:cxn ang="0">
                <a:pos x="connsiteX0" y="connsiteY0"/>
              </a:cxn>
              <a:cxn ang="0">
                <a:pos x="connsiteX1" y="connsiteY1"/>
              </a:cxn>
              <a:cxn ang="0">
                <a:pos x="connsiteX2" y="connsiteY2"/>
              </a:cxn>
              <a:cxn ang="0">
                <a:pos x="connsiteX3" y="connsiteY3"/>
              </a:cxn>
            </a:cxnLst>
            <a:rect l="l" t="t" r="r" b="b"/>
            <a:pathLst>
              <a:path w="4956464" h="6889173">
                <a:moveTo>
                  <a:pt x="10391" y="0"/>
                </a:moveTo>
                <a:cubicBezTo>
                  <a:pt x="3352800" y="1236518"/>
                  <a:pt x="4426528" y="4305300"/>
                  <a:pt x="4956464" y="6878782"/>
                </a:cubicBezTo>
                <a:lnTo>
                  <a:pt x="0" y="6889173"/>
                </a:lnTo>
                <a:cubicBezTo>
                  <a:pt x="3464" y="4592782"/>
                  <a:pt x="6927" y="2296391"/>
                  <a:pt x="10391" y="0"/>
                </a:cubicBez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fontAlgn="base">
              <a:spcBef>
                <a:spcPct val="0"/>
              </a:spcBef>
              <a:spcAft>
                <a:spcPct val="0"/>
              </a:spcAft>
            </a:pPr>
            <a:endParaRPr lang="en-US">
              <a:solidFill>
                <a:prstClr val="black"/>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948" y="1169313"/>
            <a:ext cx="1097280" cy="1097280"/>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solidFill>
              <a:srgbClr val="0070C0"/>
            </a:solidFill>
          </a:ln>
          <a:effectLst>
            <a:outerShdw blurRad="127000" dist="127000" dir="8460000" algn="ctr">
              <a:srgbClr val="000000">
                <a:alpha val="23000"/>
              </a:srgbClr>
            </a:outerShdw>
          </a:effectLst>
          <a:scene3d>
            <a:camera prst="orthographicFront">
              <a:rot lat="0" lon="0" rev="0"/>
            </a:camera>
            <a:lightRig rig="contrasting" dir="t">
              <a:rot lat="0" lon="0" rev="1500000"/>
            </a:lightRig>
          </a:scene3d>
          <a:sp3d prstMaterial="metal">
            <a:bevelT w="88900" h="88900"/>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0548" y="2388513"/>
            <a:ext cx="1097280" cy="1097280"/>
          </a:xfrm>
          <a:prstGeom prst="ellipse">
            <a:avLst/>
          </a:prstGeom>
          <a:ln>
            <a:noFill/>
          </a:ln>
          <a:effectLst>
            <a:outerShdw blurRad="127000" dist="127000" dir="8460000" algn="ctr">
              <a:srgbClr val="000000">
                <a:alpha val="23000"/>
              </a:srgbClr>
            </a:outerShdw>
          </a:effectLst>
          <a:scene3d>
            <a:camera prst="orthographicFront">
              <a:rot lat="0" lon="0" rev="0"/>
            </a:camera>
            <a:lightRig rig="contrasting" dir="t">
              <a:rot lat="0" lon="0" rev="1500000"/>
            </a:lightRig>
          </a:scene3d>
          <a:sp3d prstMaterial="metal">
            <a:bevelT w="88900" h="88900"/>
          </a:sp3d>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2548" y="3760113"/>
            <a:ext cx="1097280" cy="1097280"/>
          </a:xfrm>
          <a:prstGeom prst="ellipse">
            <a:avLst/>
          </a:prstGeom>
          <a:ln>
            <a:noFill/>
          </a:ln>
          <a:effectLst>
            <a:outerShdw blurRad="127000" dist="127000" dir="8460000" algn="ctr">
              <a:srgbClr val="000000">
                <a:alpha val="23000"/>
              </a:srgbClr>
            </a:outerShdw>
          </a:effectLst>
          <a:scene3d>
            <a:camera prst="orthographicFront">
              <a:rot lat="0" lon="0" rev="0"/>
            </a:camera>
            <a:lightRig rig="contrasting" dir="t">
              <a:rot lat="0" lon="0" rev="1500000"/>
            </a:lightRig>
          </a:scene3d>
          <a:sp3d prstMaterial="metal">
            <a:bevelT w="88900" h="88900"/>
          </a:sp3d>
        </p:spPr>
      </p:pic>
      <p:sp>
        <p:nvSpPr>
          <p:cNvPr id="8" name="TextBox 7"/>
          <p:cNvSpPr txBox="1"/>
          <p:nvPr/>
        </p:nvSpPr>
        <p:spPr>
          <a:xfrm flipH="1">
            <a:off x="2114897" y="1333232"/>
            <a:ext cx="6223658" cy="430887"/>
          </a:xfrm>
          <a:prstGeom prst="rect">
            <a:avLst/>
          </a:prstGeom>
          <a:noFill/>
        </p:spPr>
        <p:txBody>
          <a:bodyPr wrap="square" rtlCol="0">
            <a:spAutoFit/>
          </a:bodyPr>
          <a:lstStyle/>
          <a:p>
            <a:r>
              <a:rPr lang="sr-Latn-RS" sz="2200" dirty="0">
                <a:solidFill>
                  <a:prstClr val="white"/>
                </a:solidFill>
                <a:latin typeface="Corbel" pitchFamily="34" charset="0"/>
              </a:rPr>
              <a:t>	</a:t>
            </a:r>
            <a:r>
              <a:rPr lang="en-US" sz="2200" dirty="0" smtClean="0">
                <a:solidFill>
                  <a:prstClr val="white"/>
                </a:solidFill>
                <a:latin typeface="Corbel" pitchFamily="34" charset="0"/>
              </a:rPr>
              <a:t>A </a:t>
            </a:r>
            <a:r>
              <a:rPr lang="en-US" sz="2200" dirty="0">
                <a:solidFill>
                  <a:prstClr val="white"/>
                </a:solidFill>
                <a:latin typeface="Corbel" pitchFamily="34" charset="0"/>
              </a:rPr>
              <a:t>good RS should be highly personalized. </a:t>
            </a:r>
            <a:endParaRPr lang="en-US" sz="2200" dirty="0">
              <a:solidFill>
                <a:prstClr val="white"/>
              </a:solidFill>
              <a:latin typeface="Corbel" pitchFamily="34" charset="0"/>
              <a:ea typeface="ＭＳ Ｐゴシック" charset="-128"/>
            </a:endParaRPr>
          </a:p>
        </p:txBody>
      </p:sp>
      <p:sp>
        <p:nvSpPr>
          <p:cNvPr id="9" name="TextBox 8"/>
          <p:cNvSpPr txBox="1"/>
          <p:nvPr/>
        </p:nvSpPr>
        <p:spPr>
          <a:xfrm flipH="1">
            <a:off x="3539266" y="2617113"/>
            <a:ext cx="5604733" cy="769441"/>
          </a:xfrm>
          <a:prstGeom prst="rect">
            <a:avLst/>
          </a:prstGeom>
          <a:noFill/>
        </p:spPr>
        <p:txBody>
          <a:bodyPr wrap="square" rtlCol="0">
            <a:spAutoFit/>
          </a:bodyPr>
          <a:lstStyle/>
          <a:p>
            <a:r>
              <a:rPr lang="en-US" sz="2200" dirty="0" smtClean="0">
                <a:solidFill>
                  <a:prstClr val="white"/>
                </a:solidFill>
                <a:latin typeface="Corbel" pitchFamily="34" charset="0"/>
              </a:rPr>
              <a:t>A </a:t>
            </a:r>
            <a:r>
              <a:rPr lang="en-US" sz="2200" dirty="0">
                <a:solidFill>
                  <a:prstClr val="white"/>
                </a:solidFill>
                <a:latin typeface="Corbel" pitchFamily="34" charset="0"/>
              </a:rPr>
              <a:t>good RS should recommend materials at the appropriate time and location. </a:t>
            </a:r>
            <a:endParaRPr lang="en-US" sz="2200" dirty="0">
              <a:solidFill>
                <a:prstClr val="white"/>
              </a:solidFill>
              <a:latin typeface="Corbel" pitchFamily="34" charset="0"/>
              <a:ea typeface="ＭＳ Ｐゴシック" charset="-128"/>
            </a:endParaRPr>
          </a:p>
        </p:txBody>
      </p:sp>
      <p:sp>
        <p:nvSpPr>
          <p:cNvPr id="10" name="TextBox 9"/>
          <p:cNvSpPr txBox="1"/>
          <p:nvPr/>
        </p:nvSpPr>
        <p:spPr>
          <a:xfrm flipH="1">
            <a:off x="4255547" y="3912513"/>
            <a:ext cx="5215998" cy="707886"/>
          </a:xfrm>
          <a:prstGeom prst="rect">
            <a:avLst/>
          </a:prstGeom>
          <a:noFill/>
        </p:spPr>
        <p:txBody>
          <a:bodyPr wrap="square" rtlCol="0">
            <a:spAutoFit/>
          </a:bodyPr>
          <a:lstStyle/>
          <a:p>
            <a:r>
              <a:rPr lang="en-US" sz="2000" dirty="0"/>
              <a:t>A good RS should support the continuous learning process. </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9700" y="5253633"/>
            <a:ext cx="1092403" cy="1097280"/>
          </a:xfrm>
          <a:prstGeom prst="ellipse">
            <a:avLst/>
          </a:prstGeom>
          <a:ln>
            <a:noFill/>
          </a:ln>
          <a:effectLst>
            <a:outerShdw blurRad="127000" dist="127000" dir="8460000" algn="ctr">
              <a:srgbClr val="000000">
                <a:alpha val="23000"/>
              </a:srgbClr>
            </a:outerShdw>
          </a:effectLst>
          <a:scene3d>
            <a:camera prst="orthographicFront">
              <a:rot lat="0" lon="0" rev="0"/>
            </a:camera>
            <a:lightRig rig="contrasting" dir="t">
              <a:rot lat="0" lon="0" rev="1500000"/>
            </a:lightRig>
          </a:scene3d>
          <a:sp3d prstMaterial="metal">
            <a:bevelT/>
          </a:sp3d>
        </p:spPr>
      </p:pic>
      <p:sp>
        <p:nvSpPr>
          <p:cNvPr id="12" name="TextBox 11"/>
          <p:cNvSpPr txBox="1"/>
          <p:nvPr/>
        </p:nvSpPr>
        <p:spPr>
          <a:xfrm flipH="1">
            <a:off x="4834667" y="5406033"/>
            <a:ext cx="3840481" cy="1323439"/>
          </a:xfrm>
          <a:prstGeom prst="rect">
            <a:avLst/>
          </a:prstGeom>
          <a:noFill/>
        </p:spPr>
        <p:txBody>
          <a:bodyPr wrap="square" rtlCol="0">
            <a:spAutoFit/>
          </a:bodyPr>
          <a:lstStyle/>
          <a:p>
            <a:r>
              <a:rPr lang="en-US" sz="2000" dirty="0">
                <a:latin typeface="Arial" pitchFamily="34" charset="0"/>
                <a:cs typeface="Arial" pitchFamily="34" charset="0"/>
              </a:rPr>
              <a:t>A good RS should provide appropriate course materials according to learners’ learning style </a:t>
            </a:r>
            <a:r>
              <a:rPr lang="en-US" sz="2000" dirty="0" smtClean="0">
                <a:latin typeface="Arial" pitchFamily="34" charset="0"/>
                <a:cs typeface="Arial" pitchFamily="34" charset="0"/>
              </a:rPr>
              <a:t>. </a:t>
            </a:r>
            <a:endParaRPr lang="en-US" sz="2000" dirty="0">
              <a:latin typeface="Arial" pitchFamily="34" charset="0"/>
              <a:cs typeface="Arial" pitchFamily="34" charset="0"/>
            </a:endParaRPr>
          </a:p>
        </p:txBody>
      </p:sp>
      <p:sp>
        <p:nvSpPr>
          <p:cNvPr id="13" name="Title 1"/>
          <p:cNvSpPr txBox="1">
            <a:spLocks/>
          </p:cNvSpPr>
          <p:nvPr/>
        </p:nvSpPr>
        <p:spPr>
          <a:xfrm>
            <a:off x="1215167" y="-21119"/>
            <a:ext cx="7928832"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400" b="1" kern="1200">
                <a:solidFill>
                  <a:schemeClr val="bg1"/>
                </a:solidFill>
                <a:effectLst>
                  <a:outerShdw blurRad="38100" dist="38100" dir="2700000" algn="tl">
                    <a:srgbClr val="000000">
                      <a:alpha val="43137"/>
                    </a:srgbClr>
                  </a:outerShdw>
                  <a:reflection blurRad="6350" stA="55000" endA="300" endPos="45500" dir="5400000" sy="-100000" algn="bl" rotWithShape="0"/>
                </a:effectLst>
                <a:latin typeface="+mj-lt"/>
                <a:ea typeface="+mj-ea"/>
                <a:cs typeface="+mj-cs"/>
              </a:defRPr>
            </a:lvl1pPr>
          </a:lstStyle>
          <a:p>
            <a:r>
              <a:rPr lang="sr-Latn-RS" sz="3600" dirty="0" smtClean="0">
                <a:effectLst/>
              </a:rPr>
              <a:t>Features of</a:t>
            </a:r>
            <a:r>
              <a:rPr lang="en-US" sz="3600" dirty="0" smtClean="0">
                <a:effectLst/>
              </a:rPr>
              <a:t> </a:t>
            </a:r>
            <a:r>
              <a:rPr lang="sr-Latn-RS" sz="3600" dirty="0" smtClean="0">
                <a:effectLst/>
              </a:rPr>
              <a:t>appropriate</a:t>
            </a:r>
            <a:r>
              <a:rPr lang="en-US" sz="3600" dirty="0" smtClean="0">
                <a:effectLst/>
              </a:rPr>
              <a:t> </a:t>
            </a:r>
            <a:r>
              <a:rPr lang="en-US" sz="3600" dirty="0">
                <a:effectLst/>
              </a:rPr>
              <a:t>RS for e-learning</a:t>
            </a:r>
            <a:endParaRPr lang="en-US" sz="3600" dirty="0">
              <a:solidFill>
                <a:prstClr val="white"/>
              </a:solidFill>
            </a:endParaRPr>
          </a:p>
        </p:txBody>
      </p:sp>
    </p:spTree>
    <p:extLst>
      <p:ext uri="{BB962C8B-B14F-4D97-AF65-F5344CB8AC3E}">
        <p14:creationId xmlns:p14="http://schemas.microsoft.com/office/powerpoint/2010/main" val="451846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0" presetClass="path" presetSubtype="0" accel="50000" decel="50000" fill="hold" nodeType="withEffect">
                                  <p:stCondLst>
                                    <p:cond delay="0"/>
                                  </p:stCondLst>
                                  <p:iterate type="lt">
                                    <p:tmPct val="0"/>
                                  </p:iterate>
                                  <p:childTnLst>
                                    <p:animMotion origin="layout" path="M 4.16667E-6 -3.89454E-6 C 0.06632 0.09598 0.13298 0.19219 0.18559 0.34991 C 0.23819 0.50764 0.27656 0.72688 0.3151 0.94635 " pathEditMode="relative" rAng="0" ptsTypes="aaA">
                                      <p:cBhvr>
                                        <p:cTn id="12" dur="1000" spd="-100000" fill="hold"/>
                                        <p:tgtEl>
                                          <p:spTgt spid="3"/>
                                        </p:tgtEl>
                                        <p:attrNameLst>
                                          <p:attrName>ppt_x</p:attrName>
                                          <p:attrName>ppt_y</p:attrName>
                                        </p:attrNameLst>
                                      </p:cBhvr>
                                      <p:rCtr x="15700" y="47300"/>
                                    </p:animMotion>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31" presetClass="entr" presetSubtype="0" fill="hold" nodeType="withEffect">
                                  <p:stCondLst>
                                    <p:cond delay="0"/>
                                  </p:stCondLst>
                                  <p:iterate type="lt">
                                    <p:tmPct val="5000"/>
                                  </p:iterate>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0" presetClass="path" presetSubtype="0" accel="50000" decel="50000" fill="hold" nodeType="withEffect">
                                  <p:stCondLst>
                                    <p:cond delay="0"/>
                                  </p:stCondLst>
                                  <p:iterate type="lt">
                                    <p:tmPct val="0"/>
                                  </p:iterate>
                                  <p:childTnLst>
                                    <p:animMotion origin="layout" path="M 8.33333E-7 2.78446E-6 C 0.05608 0.10522 0.08767 0.20583 0.1217 0.3358 C 0.15573 0.46577 0.18733 0.68709 0.20451 0.77937 " pathEditMode="relative" rAng="0" ptsTypes="faf">
                                      <p:cBhvr>
                                        <p:cTn id="24" dur="1000" spd="-100000" fill="hold"/>
                                        <p:tgtEl>
                                          <p:spTgt spid="5"/>
                                        </p:tgtEl>
                                        <p:attrNameLst>
                                          <p:attrName>ppt_x</p:attrName>
                                          <p:attrName>ppt_y</p:attrName>
                                        </p:attrNameLst>
                                      </p:cBhvr>
                                      <p:rCtr x="10200" y="39000"/>
                                    </p:animMotion>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childTnLst>
                                </p:cTn>
                              </p:par>
                              <p:par>
                                <p:cTn id="29" presetID="31" presetClass="entr" presetSubtype="0" fill="hold" nodeType="withEffect">
                                  <p:stCondLst>
                                    <p:cond delay="0"/>
                                  </p:stCondLst>
                                  <p:iterate type="lt">
                                    <p:tmPct val="5000"/>
                                  </p:iterate>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0" presetClass="path" presetSubtype="0" accel="50000" decel="50000" fill="hold" nodeType="withEffect">
                                  <p:stCondLst>
                                    <p:cond delay="0"/>
                                  </p:stCondLst>
                                  <p:iterate type="lt">
                                    <p:tmPct val="0"/>
                                  </p:iterate>
                                  <p:childTnLst>
                                    <p:animMotion origin="layout" path="M -1.66667E-6 2.23867E-6 C 0.0198 0.07146 0.03959 0.14315 0.05973 0.2426 C 0.07987 0.34204 0.10035 0.46924 0.12084 0.59644 " pathEditMode="relative" ptsTypes="aaA">
                                      <p:cBhvr>
                                        <p:cTn id="36" dur="1000" spd="-100000" fill="hold"/>
                                        <p:tgtEl>
                                          <p:spTgt spid="6"/>
                                        </p:tgtEl>
                                        <p:attrNameLst>
                                          <p:attrName>ppt_x</p:attrName>
                                          <p:attrName>ppt_y</p:attrName>
                                        </p:attrNameLst>
                                      </p:cBhvr>
                                    </p:animMotion>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childTnLst>
                                </p:cTn>
                              </p:par>
                              <p:par>
                                <p:cTn id="41" presetID="31" presetClass="entr" presetSubtype="0" fill="hold" nodeType="withEffect">
                                  <p:stCondLst>
                                    <p:cond delay="0"/>
                                  </p:stCondLst>
                                  <p:iterate type="lt">
                                    <p:tmPct val="5000"/>
                                  </p:iterate>
                                  <p:childTnLst>
                                    <p:set>
                                      <p:cBhvr>
                                        <p:cTn id="42" dur="1" fill="hold">
                                          <p:stCondLst>
                                            <p:cond delay="0"/>
                                          </p:stCondLst>
                                        </p:cTn>
                                        <p:tgtEl>
                                          <p:spTgt spid="11"/>
                                        </p:tgtEl>
                                        <p:attrNameLst>
                                          <p:attrName>style.visibility</p:attrName>
                                        </p:attrNameLst>
                                      </p:cBhvr>
                                      <p:to>
                                        <p:strVal val="visible"/>
                                      </p:to>
                                    </p:set>
                                    <p:anim calcmode="lin" valueType="num">
                                      <p:cBhvr>
                                        <p:cTn id="43" dur="1000" fill="hold"/>
                                        <p:tgtEl>
                                          <p:spTgt spid="11"/>
                                        </p:tgtEl>
                                        <p:attrNameLst>
                                          <p:attrName>ppt_w</p:attrName>
                                        </p:attrNameLst>
                                      </p:cBhvr>
                                      <p:tavLst>
                                        <p:tav tm="0">
                                          <p:val>
                                            <p:fltVal val="0"/>
                                          </p:val>
                                        </p:tav>
                                        <p:tav tm="100000">
                                          <p:val>
                                            <p:strVal val="#ppt_w"/>
                                          </p:val>
                                        </p:tav>
                                      </p:tavLst>
                                    </p:anim>
                                    <p:anim calcmode="lin" valueType="num">
                                      <p:cBhvr>
                                        <p:cTn id="44" dur="1000" fill="hold"/>
                                        <p:tgtEl>
                                          <p:spTgt spid="11"/>
                                        </p:tgtEl>
                                        <p:attrNameLst>
                                          <p:attrName>ppt_h</p:attrName>
                                        </p:attrNameLst>
                                      </p:cBhvr>
                                      <p:tavLst>
                                        <p:tav tm="0">
                                          <p:val>
                                            <p:fltVal val="0"/>
                                          </p:val>
                                        </p:tav>
                                        <p:tav tm="100000">
                                          <p:val>
                                            <p:strVal val="#ppt_h"/>
                                          </p:val>
                                        </p:tav>
                                      </p:tavLst>
                                    </p:anim>
                                    <p:anim calcmode="lin" valueType="num">
                                      <p:cBhvr>
                                        <p:cTn id="45" dur="1000" fill="hold"/>
                                        <p:tgtEl>
                                          <p:spTgt spid="11"/>
                                        </p:tgtEl>
                                        <p:attrNameLst>
                                          <p:attrName>style.rotation</p:attrName>
                                        </p:attrNameLst>
                                      </p:cBhvr>
                                      <p:tavLst>
                                        <p:tav tm="0">
                                          <p:val>
                                            <p:fltVal val="90"/>
                                          </p:val>
                                        </p:tav>
                                        <p:tav tm="100000">
                                          <p:val>
                                            <p:fltVal val="0"/>
                                          </p:val>
                                        </p:tav>
                                      </p:tavLst>
                                    </p:anim>
                                    <p:animEffect transition="in" filter="fade">
                                      <p:cBhvr>
                                        <p:cTn id="46" dur="1000"/>
                                        <p:tgtEl>
                                          <p:spTgt spid="11"/>
                                        </p:tgtEl>
                                      </p:cBhvr>
                                    </p:animEffect>
                                  </p:childTnLst>
                                </p:cTn>
                              </p:par>
                              <p:par>
                                <p:cTn id="47" presetID="0" presetClass="path" presetSubtype="0" accel="50000" decel="50000" fill="hold" nodeType="withEffect">
                                  <p:stCondLst>
                                    <p:cond delay="0"/>
                                  </p:stCondLst>
                                  <p:iterate type="lt">
                                    <p:tmPct val="0"/>
                                  </p:iterate>
                                  <p:childTnLst>
                                    <p:animMotion origin="layout" path="M -2.22222E-6 1.26735E-6 C 0.01215 0.05966 0.0243 0.11956 0.03715 0.18686 C 0.05 0.25416 0.06371 0.32886 0.0776 0.40356 " pathEditMode="relative" ptsTypes="aaA">
                                      <p:cBhvr>
                                        <p:cTn id="48" dur="1000" spd="-100000" fill="hold"/>
                                        <p:tgtEl>
                                          <p:spTgt spid="11"/>
                                        </p:tgtEl>
                                        <p:attrNameLst>
                                          <p:attrName>ppt_x</p:attrName>
                                          <p:attrName>ppt_y</p:attrName>
                                        </p:attrNameLst>
                                      </p:cBhvr>
                                    </p:animMotion>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Applying </a:t>
            </a:r>
            <a:r>
              <a:rPr lang="en-US" dirty="0"/>
              <a:t>Tag-Based </a:t>
            </a:r>
            <a:r>
              <a:rPr lang="sr-Latn-RS" dirty="0" smtClean="0"/>
              <a:t>RSs</a:t>
            </a:r>
            <a:r>
              <a:rPr lang="en-US" dirty="0" smtClean="0"/>
              <a:t> to</a:t>
            </a:r>
            <a:r>
              <a:rPr lang="sr-Latn-RS" dirty="0" smtClean="0"/>
              <a:t>           </a:t>
            </a:r>
            <a:r>
              <a:rPr lang="en-US" dirty="0" smtClean="0"/>
              <a:t> </a:t>
            </a:r>
            <a:r>
              <a:rPr lang="en-US" dirty="0"/>
              <a:t>E-learning Environments </a:t>
            </a:r>
          </a:p>
        </p:txBody>
      </p:sp>
      <p:sp>
        <p:nvSpPr>
          <p:cNvPr id="3" name="Content Placeholder 2"/>
          <p:cNvSpPr>
            <a:spLocks noGrp="1"/>
          </p:cNvSpPr>
          <p:nvPr>
            <p:ph idx="1"/>
          </p:nvPr>
        </p:nvSpPr>
        <p:spPr/>
        <p:txBody>
          <a:bodyPr>
            <a:noAutofit/>
          </a:bodyPr>
          <a:lstStyle/>
          <a:p>
            <a:pPr marL="0" indent="0">
              <a:spcBef>
                <a:spcPts val="1200"/>
              </a:spcBef>
              <a:buNone/>
            </a:pPr>
            <a:r>
              <a:rPr lang="en-US" sz="2200" dirty="0"/>
              <a:t>Learners could benefit from writing </a:t>
            </a:r>
            <a:r>
              <a:rPr lang="en-US" sz="2200" dirty="0" smtClean="0"/>
              <a:t>tags</a:t>
            </a:r>
            <a:r>
              <a:rPr lang="sr-Latn-RS" sz="2200" dirty="0" smtClean="0"/>
              <a:t>:</a:t>
            </a:r>
          </a:p>
          <a:p>
            <a:pPr marL="571500" indent="-514350">
              <a:spcBef>
                <a:spcPts val="1200"/>
              </a:spcBef>
              <a:buFont typeface="+mj-lt"/>
              <a:buAutoNum type="arabicPeriod"/>
            </a:pPr>
            <a:r>
              <a:rPr lang="en-US" sz="2200" dirty="0" smtClean="0"/>
              <a:t>Tagging involves learners in active learning and engages them with more effectively in the learning process</a:t>
            </a:r>
            <a:r>
              <a:rPr lang="sr-Latn-RS" sz="2200" dirty="0" smtClean="0"/>
              <a:t> </a:t>
            </a:r>
          </a:p>
          <a:p>
            <a:pPr marL="571500" indent="-514350">
              <a:spcBef>
                <a:spcPts val="1200"/>
              </a:spcBef>
              <a:buFont typeface="+mj-lt"/>
              <a:buAutoNum type="arabicPeriod"/>
            </a:pPr>
            <a:r>
              <a:rPr lang="en-US" sz="2200" dirty="0"/>
              <a:t>Tags could help learners to remember better by highlighting the most significant part of a text, could encourage learners to think when they add more ideas to what they are reading, supporting a learner in finding the exact point of interest within the page</a:t>
            </a:r>
            <a:r>
              <a:rPr lang="en-US" sz="2200" dirty="0" smtClean="0"/>
              <a:t>. </a:t>
            </a:r>
            <a:endParaRPr lang="sr-Latn-RS" sz="2200" dirty="0"/>
          </a:p>
          <a:p>
            <a:pPr marL="571500" indent="-514350">
              <a:spcBef>
                <a:spcPts val="1200"/>
              </a:spcBef>
              <a:buFont typeface="+mj-lt"/>
              <a:buAutoNum type="arabicPeriod"/>
            </a:pPr>
            <a:r>
              <a:rPr lang="en-US" sz="2200" dirty="0" smtClean="0"/>
              <a:t>Tagging </a:t>
            </a:r>
            <a:r>
              <a:rPr lang="en-US" sz="2200" dirty="0"/>
              <a:t>provides possible solutions for learners’ engagement in a number of different annotation activities </a:t>
            </a:r>
          </a:p>
          <a:p>
            <a:pPr lvl="1">
              <a:spcBef>
                <a:spcPts val="1200"/>
              </a:spcBef>
            </a:pPr>
            <a:r>
              <a:rPr lang="en-US" sz="2000" dirty="0"/>
              <a:t>add comments, </a:t>
            </a:r>
          </a:p>
          <a:p>
            <a:pPr lvl="1">
              <a:spcBef>
                <a:spcPts val="1200"/>
              </a:spcBef>
            </a:pPr>
            <a:r>
              <a:rPr lang="en-US" sz="2000" dirty="0"/>
              <a:t>corrections, </a:t>
            </a:r>
          </a:p>
          <a:p>
            <a:pPr lvl="1">
              <a:spcBef>
                <a:spcPts val="1200"/>
              </a:spcBef>
            </a:pPr>
            <a:r>
              <a:rPr lang="en-US" sz="2000" dirty="0"/>
              <a:t>links, or </a:t>
            </a:r>
            <a:r>
              <a:rPr lang="en-US" sz="2000" dirty="0" smtClean="0"/>
              <a:t>shared </a:t>
            </a:r>
            <a:r>
              <a:rPr lang="en-US" sz="2000" dirty="0"/>
              <a:t>discussion. </a:t>
            </a:r>
          </a:p>
        </p:txBody>
      </p:sp>
      <p:sp>
        <p:nvSpPr>
          <p:cNvPr id="4" name="Footer Placeholder 3"/>
          <p:cNvSpPr>
            <a:spLocks noGrp="1"/>
          </p:cNvSpPr>
          <p:nvPr>
            <p:ph type="ftr" sz="quarter" idx="11"/>
          </p:nvPr>
        </p:nvSpPr>
        <p:spPr/>
        <p:txBody>
          <a:bodyPr/>
          <a:lstStyle/>
          <a:p>
            <a:r>
              <a:rPr lang="en-US" dirty="0"/>
              <a:t>Workshop 2014</a:t>
            </a:r>
            <a:r>
              <a:rPr lang="sr-Latn-RS" dirty="0"/>
              <a:t>,</a:t>
            </a:r>
            <a:r>
              <a:rPr lang="en-US" dirty="0"/>
              <a:t> </a:t>
            </a:r>
            <a:r>
              <a:rPr lang="en-US" dirty="0" err="1"/>
              <a:t>Sinaia</a:t>
            </a:r>
            <a:r>
              <a:rPr lang="en-US" dirty="0"/>
              <a:t>, Romania</a:t>
            </a:r>
          </a:p>
        </p:txBody>
      </p:sp>
      <p:sp>
        <p:nvSpPr>
          <p:cNvPr id="5" name="Slide Number Placeholder 4"/>
          <p:cNvSpPr>
            <a:spLocks noGrp="1"/>
          </p:cNvSpPr>
          <p:nvPr>
            <p:ph type="sldNum" sz="quarter" idx="12"/>
          </p:nvPr>
        </p:nvSpPr>
        <p:spPr/>
        <p:txBody>
          <a:bodyPr/>
          <a:lstStyle/>
          <a:p>
            <a:fld id="{B3C8D34D-C890-40B5-A129-57F713BE0812}" type="slidenum">
              <a:rPr lang="en-US" smtClean="0"/>
              <a:t>15</a:t>
            </a:fld>
            <a:endParaRPr lang="en-US" dirty="0"/>
          </a:p>
        </p:txBody>
      </p:sp>
    </p:spTree>
    <p:extLst>
      <p:ext uri="{BB962C8B-B14F-4D97-AF65-F5344CB8AC3E}">
        <p14:creationId xmlns:p14="http://schemas.microsoft.com/office/powerpoint/2010/main" val="40979718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Applying Tag-Based </a:t>
            </a:r>
            <a:r>
              <a:rPr lang="sr-Latn-RS" dirty="0"/>
              <a:t>RSs</a:t>
            </a:r>
            <a:r>
              <a:rPr lang="en-US" dirty="0"/>
              <a:t> to</a:t>
            </a:r>
            <a:r>
              <a:rPr lang="sr-Latn-RS" dirty="0"/>
              <a:t>           </a:t>
            </a:r>
            <a:r>
              <a:rPr lang="en-US" dirty="0"/>
              <a:t> E-learning Environments</a:t>
            </a:r>
          </a:p>
        </p:txBody>
      </p:sp>
      <p:sp>
        <p:nvSpPr>
          <p:cNvPr id="3" name="Content Placeholder 2"/>
          <p:cNvSpPr>
            <a:spLocks noGrp="1"/>
          </p:cNvSpPr>
          <p:nvPr>
            <p:ph idx="1"/>
          </p:nvPr>
        </p:nvSpPr>
        <p:spPr/>
        <p:txBody>
          <a:bodyPr/>
          <a:lstStyle/>
          <a:p>
            <a:pPr marL="571500" indent="-514350">
              <a:spcBef>
                <a:spcPts val="1200"/>
              </a:spcBef>
              <a:buFont typeface="+mj-lt"/>
              <a:buAutoNum type="arabicPeriod" startAt="3"/>
            </a:pPr>
            <a:r>
              <a:rPr lang="en-US" sz="2200" dirty="0" smtClean="0"/>
              <a:t>Learners</a:t>
            </a:r>
            <a:r>
              <a:rPr lang="en-US" sz="2200" dirty="0"/>
              <a:t>’ tags </a:t>
            </a:r>
            <a:r>
              <a:rPr lang="sr-Latn-RS" sz="2200" dirty="0"/>
              <a:t>-</a:t>
            </a:r>
            <a:r>
              <a:rPr lang="en-US" sz="2200" dirty="0"/>
              <a:t> important trail for other learners </a:t>
            </a:r>
            <a:endParaRPr lang="sr-Latn-RS" sz="2200" dirty="0" smtClean="0"/>
          </a:p>
          <a:p>
            <a:pPr marL="571500" indent="-514350">
              <a:spcBef>
                <a:spcPts val="1200"/>
              </a:spcBef>
              <a:buFont typeface="+mj-lt"/>
              <a:buAutoNum type="arabicPeriod" startAt="3"/>
            </a:pPr>
            <a:r>
              <a:rPr lang="en-US" sz="2200" dirty="0" smtClean="0"/>
              <a:t>In </a:t>
            </a:r>
            <a:r>
              <a:rPr lang="en-US" sz="2200" dirty="0"/>
              <a:t>e-learning there is a lack of the social cues that inform instructors about the understanding of new concepts by their learners. </a:t>
            </a:r>
            <a:endParaRPr lang="sr-Latn-RS" sz="2200" dirty="0"/>
          </a:p>
          <a:p>
            <a:pPr marL="712788" lvl="2" indent="-261938">
              <a:spcBef>
                <a:spcPts val="1200"/>
              </a:spcBef>
            </a:pPr>
            <a:r>
              <a:rPr lang="en-US" sz="2000" dirty="0"/>
              <a:t>Collaborative tags, created by learners to categorize learning contents, would allow instructors to reflect at different levels on their learners’ progress. </a:t>
            </a:r>
            <a:endParaRPr lang="sr-Latn-RS" sz="2000" dirty="0"/>
          </a:p>
          <a:p>
            <a:pPr marL="712788" lvl="2" indent="-261938">
              <a:spcBef>
                <a:spcPts val="1200"/>
              </a:spcBef>
            </a:pPr>
            <a:r>
              <a:rPr lang="en-US" sz="2000" dirty="0"/>
              <a:t>Tags could be examined at the individual level to </a:t>
            </a:r>
            <a:r>
              <a:rPr lang="en-US" sz="2000" dirty="0" smtClean="0"/>
              <a:t>observe </a:t>
            </a:r>
            <a:r>
              <a:rPr lang="en-US" sz="2000" dirty="0"/>
              <a:t>the understanding of a learner (e.g. tags that are out of context could represent a misconception), while tags </a:t>
            </a:r>
            <a:r>
              <a:rPr lang="en-US" sz="2000" dirty="0" smtClean="0"/>
              <a:t>studied </a:t>
            </a:r>
            <a:r>
              <a:rPr lang="en-US" sz="2000" dirty="0"/>
              <a:t>at the group level could identify the overall progress of the class. </a:t>
            </a:r>
            <a:endParaRPr lang="sr-Latn-RS" sz="2000" dirty="0"/>
          </a:p>
          <a:p>
            <a:pPr marL="712788" lvl="2" indent="-261938">
              <a:spcBef>
                <a:spcPts val="1200"/>
              </a:spcBef>
            </a:pPr>
            <a:r>
              <a:rPr lang="en-US" sz="2000" dirty="0"/>
              <a:t>Working with instructors of online courses employing tagging would help shed light on the perceived benefits of reflection based on tags.</a:t>
            </a:r>
            <a:endParaRPr lang="en-US" sz="2200" dirty="0"/>
          </a:p>
          <a:p>
            <a:endParaRPr lang="en-US" dirty="0"/>
          </a:p>
        </p:txBody>
      </p:sp>
      <p:sp>
        <p:nvSpPr>
          <p:cNvPr id="4" name="Footer Placeholder 3"/>
          <p:cNvSpPr>
            <a:spLocks noGrp="1"/>
          </p:cNvSpPr>
          <p:nvPr>
            <p:ph type="ftr" sz="quarter" idx="11"/>
          </p:nvPr>
        </p:nvSpPr>
        <p:spPr/>
        <p:txBody>
          <a:bodyPr/>
          <a:lstStyle/>
          <a:p>
            <a:r>
              <a:rPr lang="en-US" dirty="0"/>
              <a:t>Workshop 2014</a:t>
            </a:r>
            <a:r>
              <a:rPr lang="sr-Latn-RS" dirty="0"/>
              <a:t>,</a:t>
            </a:r>
            <a:r>
              <a:rPr lang="en-US" dirty="0"/>
              <a:t> </a:t>
            </a:r>
            <a:r>
              <a:rPr lang="en-US" dirty="0" err="1"/>
              <a:t>Sinaia</a:t>
            </a:r>
            <a:r>
              <a:rPr lang="en-US" dirty="0"/>
              <a:t>, Romania</a:t>
            </a:r>
          </a:p>
        </p:txBody>
      </p:sp>
      <p:sp>
        <p:nvSpPr>
          <p:cNvPr id="5" name="Slide Number Placeholder 4"/>
          <p:cNvSpPr>
            <a:spLocks noGrp="1"/>
          </p:cNvSpPr>
          <p:nvPr>
            <p:ph type="sldNum" sz="quarter" idx="12"/>
          </p:nvPr>
        </p:nvSpPr>
        <p:spPr/>
        <p:txBody>
          <a:bodyPr/>
          <a:lstStyle/>
          <a:p>
            <a:fld id="{B3C8D34D-C890-40B5-A129-57F713BE0812}" type="slidenum">
              <a:rPr lang="en-US" smtClean="0"/>
              <a:t>16</a:t>
            </a:fld>
            <a:endParaRPr lang="en-US" dirty="0"/>
          </a:p>
        </p:txBody>
      </p:sp>
    </p:spTree>
    <p:extLst>
      <p:ext uri="{BB962C8B-B14F-4D97-AF65-F5344CB8AC3E}">
        <p14:creationId xmlns:p14="http://schemas.microsoft.com/office/powerpoint/2010/main" val="41075691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Outline</a:t>
            </a:r>
            <a:endParaRPr lang="en-US" dirty="0"/>
          </a:p>
        </p:txBody>
      </p:sp>
      <p:sp>
        <p:nvSpPr>
          <p:cNvPr id="4" name="Footer Placeholder 3"/>
          <p:cNvSpPr>
            <a:spLocks noGrp="1"/>
          </p:cNvSpPr>
          <p:nvPr>
            <p:ph type="ftr" sz="quarter" idx="11"/>
          </p:nvPr>
        </p:nvSpPr>
        <p:spPr/>
        <p:txBody>
          <a:bodyPr/>
          <a:lstStyle/>
          <a:p>
            <a:r>
              <a:rPr lang="en-US" dirty="0"/>
              <a:t>Workshop 2014</a:t>
            </a:r>
            <a:r>
              <a:rPr lang="sr-Latn-RS" dirty="0"/>
              <a:t>,</a:t>
            </a:r>
            <a:r>
              <a:rPr lang="en-US" dirty="0"/>
              <a:t> </a:t>
            </a:r>
            <a:r>
              <a:rPr lang="en-US" dirty="0" err="1"/>
              <a:t>Sinaia</a:t>
            </a:r>
            <a:r>
              <a:rPr lang="en-US" dirty="0"/>
              <a:t>, Romania</a:t>
            </a:r>
          </a:p>
        </p:txBody>
      </p:sp>
      <p:sp>
        <p:nvSpPr>
          <p:cNvPr id="5" name="Slide Number Placeholder 4"/>
          <p:cNvSpPr>
            <a:spLocks noGrp="1"/>
          </p:cNvSpPr>
          <p:nvPr>
            <p:ph type="sldNum" sz="quarter" idx="12"/>
          </p:nvPr>
        </p:nvSpPr>
        <p:spPr/>
        <p:txBody>
          <a:bodyPr/>
          <a:lstStyle/>
          <a:p>
            <a:fld id="{B3C8D34D-C890-40B5-A129-57F713BE0812}" type="slidenum">
              <a:rPr lang="en-US" smtClean="0"/>
              <a:t>17</a:t>
            </a:fld>
            <a:endParaRPr lang="en-US" dirty="0"/>
          </a:p>
        </p:txBody>
      </p:sp>
      <p:sp>
        <p:nvSpPr>
          <p:cNvPr id="6" name="Rektangel 30"/>
          <p:cNvSpPr>
            <a:spLocks noChangeArrowheads="1"/>
          </p:cNvSpPr>
          <p:nvPr/>
        </p:nvSpPr>
        <p:spPr bwMode="auto">
          <a:xfrm>
            <a:off x="1013618" y="2161759"/>
            <a:ext cx="7693653" cy="354012"/>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endParaRPr lang="sr-Latn-RS" sz="1600" b="1" dirty="0" smtClean="0">
              <a:solidFill>
                <a:schemeClr val="bg1"/>
              </a:solidFill>
            </a:endParaRPr>
          </a:p>
        </p:txBody>
      </p:sp>
      <p:sp>
        <p:nvSpPr>
          <p:cNvPr id="10" name="Rektangel 34"/>
          <p:cNvSpPr>
            <a:spLocks noChangeArrowheads="1"/>
          </p:cNvSpPr>
          <p:nvPr/>
        </p:nvSpPr>
        <p:spPr bwMode="auto">
          <a:xfrm>
            <a:off x="1013618" y="2590384"/>
            <a:ext cx="7693654" cy="352425"/>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chemeClr val="bg1"/>
              </a:solidFill>
              <a:latin typeface="Arial" pitchFamily="34" charset="0"/>
              <a:ea typeface="ＭＳ Ｐゴシック" pitchFamily="-97" charset="-128"/>
            </a:endParaRPr>
          </a:p>
        </p:txBody>
      </p:sp>
      <p:sp>
        <p:nvSpPr>
          <p:cNvPr id="13" name="Tekstboks 44"/>
          <p:cNvSpPr txBox="1">
            <a:spLocks noChangeArrowheads="1"/>
          </p:cNvSpPr>
          <p:nvPr/>
        </p:nvSpPr>
        <p:spPr bwMode="auto">
          <a:xfrm>
            <a:off x="1074644" y="2177425"/>
            <a:ext cx="7289042" cy="338554"/>
          </a:xfrm>
          <a:prstGeom prst="rect">
            <a:avLst/>
          </a:prstGeom>
          <a:noFill/>
          <a:ln w="9525">
            <a:noFill/>
            <a:miter lim="800000"/>
            <a:headEnd/>
            <a:tailEnd/>
          </a:ln>
        </p:spPr>
        <p:txBody>
          <a:bodyPr wrap="square">
            <a:spAutoFit/>
          </a:bodyPr>
          <a:lstStyle/>
          <a:p>
            <a:r>
              <a:rPr lang="sr-Latn-RS" sz="1600" b="1" dirty="0" smtClean="0">
                <a:solidFill>
                  <a:schemeClr val="bg1"/>
                </a:solidFill>
              </a:rPr>
              <a:t>Aims </a:t>
            </a:r>
            <a:r>
              <a:rPr lang="sr-Latn-RS" sz="1600" b="1" dirty="0">
                <a:solidFill>
                  <a:schemeClr val="bg1"/>
                </a:solidFill>
              </a:rPr>
              <a:t>and  </a:t>
            </a:r>
            <a:r>
              <a:rPr lang="en-US" sz="1600" b="1" dirty="0" smtClean="0">
                <a:solidFill>
                  <a:schemeClr val="bg1"/>
                </a:solidFill>
              </a:rPr>
              <a:t>Research </a:t>
            </a:r>
            <a:r>
              <a:rPr lang="en-US" sz="1600" b="1" dirty="0">
                <a:solidFill>
                  <a:schemeClr val="bg1"/>
                </a:solidFill>
              </a:rPr>
              <a:t>Objectives of the Dissertation</a:t>
            </a:r>
            <a:endParaRPr lang="da-DK" sz="1600" b="1" dirty="0">
              <a:solidFill>
                <a:schemeClr val="bg1"/>
              </a:solidFill>
            </a:endParaRPr>
          </a:p>
        </p:txBody>
      </p:sp>
      <p:sp>
        <p:nvSpPr>
          <p:cNvPr id="17" name="Tekstboks 48"/>
          <p:cNvSpPr txBox="1">
            <a:spLocks noChangeArrowheads="1"/>
          </p:cNvSpPr>
          <p:nvPr/>
        </p:nvSpPr>
        <p:spPr bwMode="auto">
          <a:xfrm>
            <a:off x="1048543" y="2631659"/>
            <a:ext cx="7658729" cy="338554"/>
          </a:xfrm>
          <a:prstGeom prst="rect">
            <a:avLst/>
          </a:prstGeom>
          <a:noFill/>
          <a:ln w="9525">
            <a:noFill/>
            <a:miter lim="800000"/>
            <a:headEnd/>
            <a:tailEnd/>
          </a:ln>
        </p:spPr>
        <p:txBody>
          <a:bodyPr wrap="square">
            <a:spAutoFit/>
          </a:bodyPr>
          <a:lstStyle/>
          <a:p>
            <a:r>
              <a:rPr lang="en-US" sz="1600" b="1" dirty="0">
                <a:solidFill>
                  <a:schemeClr val="bg1"/>
                </a:solidFill>
              </a:rPr>
              <a:t>Recommender Systems, Folksonomy and Tag-based Recommender Systems</a:t>
            </a:r>
            <a:endParaRPr lang="da-DK" sz="1600" b="1" dirty="0">
              <a:solidFill>
                <a:schemeClr val="bg1"/>
              </a:solidFill>
            </a:endParaRPr>
          </a:p>
        </p:txBody>
      </p:sp>
      <p:sp>
        <p:nvSpPr>
          <p:cNvPr id="20" name="Tekstboks 53"/>
          <p:cNvSpPr txBox="1">
            <a:spLocks noChangeArrowheads="1"/>
          </p:cNvSpPr>
          <p:nvPr/>
        </p:nvSpPr>
        <p:spPr bwMode="auto">
          <a:xfrm>
            <a:off x="276308" y="2201446"/>
            <a:ext cx="304800" cy="369888"/>
          </a:xfrm>
          <a:prstGeom prst="rect">
            <a:avLst/>
          </a:prstGeom>
          <a:noFill/>
          <a:ln w="9525">
            <a:noFill/>
            <a:miter lim="800000"/>
            <a:headEnd/>
            <a:tailEnd/>
          </a:ln>
        </p:spPr>
        <p:txBody>
          <a:bodyPr>
            <a:spAutoFit/>
          </a:bodyPr>
          <a:lstStyle/>
          <a:p>
            <a:r>
              <a:rPr lang="da-DK" dirty="0">
                <a:solidFill>
                  <a:srgbClr val="CE22C2"/>
                </a:solidFill>
                <a:latin typeface="Zapf Dingbats" charset="2"/>
              </a:rPr>
              <a:t>✓</a:t>
            </a:r>
            <a:endParaRPr lang="da-DK" dirty="0">
              <a:solidFill>
                <a:srgbClr val="CE22C2"/>
              </a:solidFill>
            </a:endParaRPr>
          </a:p>
        </p:txBody>
      </p:sp>
      <p:grpSp>
        <p:nvGrpSpPr>
          <p:cNvPr id="21" name="Gruppe 68"/>
          <p:cNvGrpSpPr>
            <a:grpSpLocks/>
          </p:cNvGrpSpPr>
          <p:nvPr/>
        </p:nvGrpSpPr>
        <p:grpSpPr bwMode="auto">
          <a:xfrm>
            <a:off x="629444" y="2172871"/>
            <a:ext cx="344488" cy="2479675"/>
            <a:chOff x="876300" y="2511425"/>
            <a:chExt cx="344488" cy="2479675"/>
          </a:xfrm>
          <a:solidFill>
            <a:srgbClr val="002060"/>
          </a:solidFill>
        </p:grpSpPr>
        <p:grpSp>
          <p:nvGrpSpPr>
            <p:cNvPr id="22" name="Gruppe 51"/>
            <p:cNvGrpSpPr/>
            <p:nvPr/>
          </p:nvGrpSpPr>
          <p:grpSpPr>
            <a:xfrm>
              <a:off x="876300" y="2511425"/>
              <a:ext cx="344488" cy="2479675"/>
              <a:chOff x="876300" y="2511425"/>
              <a:chExt cx="344488" cy="2479675"/>
            </a:xfrm>
            <a:grpFill/>
            <a:effectLst>
              <a:outerShdw blurRad="50800" dist="38100" dir="2700000" algn="tl" rotWithShape="0">
                <a:prstClr val="black">
                  <a:alpha val="40000"/>
                </a:prstClr>
              </a:outerShdw>
            </a:effectLst>
          </p:grpSpPr>
          <p:sp>
            <p:nvSpPr>
              <p:cNvPr id="30" name="Rektangel 9"/>
              <p:cNvSpPr>
                <a:spLocks noChangeArrowheads="1"/>
              </p:cNvSpPr>
              <p:nvPr/>
            </p:nvSpPr>
            <p:spPr bwMode="auto">
              <a:xfrm>
                <a:off x="876300" y="2936875"/>
                <a:ext cx="344488" cy="344488"/>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grpSp>
            <p:nvGrpSpPr>
              <p:cNvPr id="31" name="Gruppe 50"/>
              <p:cNvGrpSpPr/>
              <p:nvPr/>
            </p:nvGrpSpPr>
            <p:grpSpPr>
              <a:xfrm>
                <a:off x="876300" y="2511425"/>
                <a:ext cx="344488" cy="2479675"/>
                <a:chOff x="876300" y="2511425"/>
                <a:chExt cx="344488" cy="2479675"/>
              </a:xfrm>
              <a:grpFill/>
            </p:grpSpPr>
            <p:sp>
              <p:nvSpPr>
                <p:cNvPr id="32" name="Rektangel 20"/>
                <p:cNvSpPr>
                  <a:spLocks noChangeArrowheads="1"/>
                </p:cNvSpPr>
                <p:nvPr/>
              </p:nvSpPr>
              <p:spPr bwMode="auto">
                <a:xfrm>
                  <a:off x="876300" y="4221163"/>
                  <a:ext cx="344488" cy="342900"/>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grpSp>
              <p:nvGrpSpPr>
                <p:cNvPr id="33" name="Gruppe 49"/>
                <p:cNvGrpSpPr/>
                <p:nvPr/>
              </p:nvGrpSpPr>
              <p:grpSpPr>
                <a:xfrm>
                  <a:off x="876300" y="2511425"/>
                  <a:ext cx="344488" cy="2479675"/>
                  <a:chOff x="876300" y="2511425"/>
                  <a:chExt cx="344488" cy="2479675"/>
                </a:xfrm>
                <a:grpFill/>
              </p:grpSpPr>
              <p:sp>
                <p:nvSpPr>
                  <p:cNvPr id="34" name="Rektangel 7"/>
                  <p:cNvSpPr>
                    <a:spLocks noChangeArrowheads="1"/>
                  </p:cNvSpPr>
                  <p:nvPr/>
                </p:nvSpPr>
                <p:spPr bwMode="auto">
                  <a:xfrm>
                    <a:off x="876300" y="2511425"/>
                    <a:ext cx="344488" cy="342900"/>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35" name="Rektangel 11"/>
                  <p:cNvSpPr>
                    <a:spLocks noChangeArrowheads="1"/>
                  </p:cNvSpPr>
                  <p:nvPr/>
                </p:nvSpPr>
                <p:spPr bwMode="auto">
                  <a:xfrm>
                    <a:off x="876300" y="3363913"/>
                    <a:ext cx="344488" cy="344487"/>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36" name="Rektangel 13"/>
                  <p:cNvSpPr>
                    <a:spLocks noChangeArrowheads="1"/>
                  </p:cNvSpPr>
                  <p:nvPr/>
                </p:nvSpPr>
                <p:spPr bwMode="auto">
                  <a:xfrm>
                    <a:off x="876300" y="3790950"/>
                    <a:ext cx="344488" cy="347663"/>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37" name="Rektangel 23"/>
                  <p:cNvSpPr>
                    <a:spLocks noChangeArrowheads="1"/>
                  </p:cNvSpPr>
                  <p:nvPr/>
                </p:nvSpPr>
                <p:spPr bwMode="auto">
                  <a:xfrm>
                    <a:off x="876300" y="4646613"/>
                    <a:ext cx="344488" cy="344487"/>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grpSp>
          </p:grpSp>
        </p:grpSp>
        <p:sp>
          <p:nvSpPr>
            <p:cNvPr id="23" name="Tekstboks 54"/>
            <p:cNvSpPr txBox="1">
              <a:spLocks noChangeArrowheads="1"/>
            </p:cNvSpPr>
            <p:nvPr/>
          </p:nvSpPr>
          <p:spPr bwMode="auto">
            <a:xfrm>
              <a:off x="890588" y="2547938"/>
              <a:ext cx="322262" cy="274637"/>
            </a:xfrm>
            <a:prstGeom prst="rect">
              <a:avLst/>
            </a:prstGeom>
            <a:grpFill/>
            <a:ln w="9525">
              <a:noFill/>
              <a:miter lim="800000"/>
              <a:headEnd/>
              <a:tailEnd/>
            </a:ln>
            <a:effectLst>
              <a:outerShdw blurRad="63500" dist="23000" dir="5400000" rotWithShape="0">
                <a:srgbClr val="000000">
                  <a:alpha val="34999"/>
                </a:srgbClr>
              </a:outerShdw>
            </a:effectLst>
          </p:spPr>
          <p:txBody>
            <a:bodyPr anchor="ctr"/>
            <a:lstStyle/>
            <a:p>
              <a:pPr indent="-342900" algn="ctr">
                <a:defRPr/>
              </a:pPr>
              <a:r>
                <a:rPr lang="da-DK" sz="1200" noProof="1">
                  <a:solidFill>
                    <a:srgbClr val="FFFFFF"/>
                  </a:solidFill>
                  <a:latin typeface="Arial" pitchFamily="34" charset="0"/>
                  <a:ea typeface="ＭＳ Ｐゴシック" pitchFamily="-97" charset="-128"/>
                </a:rPr>
                <a:t>1</a:t>
              </a:r>
            </a:p>
          </p:txBody>
        </p:sp>
        <p:sp>
          <p:nvSpPr>
            <p:cNvPr id="24" name="Tekstboks 58"/>
            <p:cNvSpPr txBox="1">
              <a:spLocks noChangeArrowheads="1"/>
            </p:cNvSpPr>
            <p:nvPr/>
          </p:nvSpPr>
          <p:spPr bwMode="auto">
            <a:xfrm>
              <a:off x="890588" y="2986088"/>
              <a:ext cx="322262" cy="276225"/>
            </a:xfrm>
            <a:prstGeom prst="rect">
              <a:avLst/>
            </a:prstGeom>
            <a:grpFill/>
            <a:ln w="9525">
              <a:noFill/>
              <a:miter lim="800000"/>
              <a:headEnd/>
              <a:tailEnd/>
            </a:ln>
            <a:effectLst>
              <a:outerShdw blurRad="63500" dist="23000" dir="5400000" rotWithShape="0">
                <a:srgbClr val="000000">
                  <a:alpha val="34999"/>
                </a:srgbClr>
              </a:outerShdw>
            </a:effectLst>
          </p:spPr>
          <p:txBody>
            <a:bodyPr anchor="ctr"/>
            <a:lstStyle/>
            <a:p>
              <a:pPr indent="-342900" algn="ctr">
                <a:defRPr/>
              </a:pPr>
              <a:r>
                <a:rPr lang="da-DK" sz="1200" noProof="1">
                  <a:solidFill>
                    <a:srgbClr val="FFFFFF"/>
                  </a:solidFill>
                  <a:latin typeface="Arial" pitchFamily="34" charset="0"/>
                  <a:ea typeface="ＭＳ Ｐゴシック" pitchFamily="-97" charset="-128"/>
                </a:rPr>
                <a:t>2</a:t>
              </a:r>
            </a:p>
          </p:txBody>
        </p:sp>
        <p:sp>
          <p:nvSpPr>
            <p:cNvPr id="25" name="Tekstboks 59"/>
            <p:cNvSpPr txBox="1">
              <a:spLocks noChangeArrowheads="1"/>
            </p:cNvSpPr>
            <p:nvPr/>
          </p:nvSpPr>
          <p:spPr bwMode="auto">
            <a:xfrm>
              <a:off x="890588" y="3400425"/>
              <a:ext cx="322262" cy="276225"/>
            </a:xfrm>
            <a:prstGeom prst="rect">
              <a:avLst/>
            </a:prstGeom>
            <a:grpFill/>
            <a:ln w="9525">
              <a:noFill/>
              <a:miter lim="800000"/>
              <a:headEnd/>
              <a:tailEnd/>
            </a:ln>
            <a:effectLst>
              <a:outerShdw blurRad="63500" dist="23000" dir="5400000" rotWithShape="0">
                <a:srgbClr val="000000">
                  <a:alpha val="34999"/>
                </a:srgbClr>
              </a:outerShdw>
            </a:effectLst>
          </p:spPr>
          <p:txBody>
            <a:bodyPr anchor="ctr"/>
            <a:lstStyle/>
            <a:p>
              <a:pPr indent="-342900" algn="ctr">
                <a:defRPr/>
              </a:pPr>
              <a:r>
                <a:rPr lang="da-DK" sz="1200" noProof="1">
                  <a:solidFill>
                    <a:srgbClr val="FFFFFF"/>
                  </a:solidFill>
                  <a:latin typeface="Arial" pitchFamily="34" charset="0"/>
                  <a:ea typeface="ＭＳ Ｐゴシック" pitchFamily="-97" charset="-128"/>
                </a:rPr>
                <a:t>3</a:t>
              </a:r>
            </a:p>
          </p:txBody>
        </p:sp>
        <p:sp>
          <p:nvSpPr>
            <p:cNvPr id="26" name="Tekstboks 61"/>
            <p:cNvSpPr txBox="1">
              <a:spLocks noChangeArrowheads="1"/>
            </p:cNvSpPr>
            <p:nvPr/>
          </p:nvSpPr>
          <p:spPr bwMode="auto">
            <a:xfrm>
              <a:off x="890588" y="3822700"/>
              <a:ext cx="322262" cy="279400"/>
            </a:xfrm>
            <a:prstGeom prst="rect">
              <a:avLst/>
            </a:prstGeom>
            <a:grpFill/>
            <a:ln w="9525">
              <a:noFill/>
              <a:miter lim="800000"/>
              <a:headEnd/>
              <a:tailEnd/>
            </a:ln>
            <a:effectLst>
              <a:outerShdw blurRad="63500" dist="23000" dir="5400000" rotWithShape="0">
                <a:srgbClr val="000000">
                  <a:alpha val="34999"/>
                </a:srgbClr>
              </a:outerShdw>
            </a:effectLst>
          </p:spPr>
          <p:txBody>
            <a:bodyPr anchor="ctr"/>
            <a:lstStyle/>
            <a:p>
              <a:pPr indent="-342900" algn="ctr">
                <a:defRPr/>
              </a:pPr>
              <a:r>
                <a:rPr lang="da-DK" sz="1200" noProof="1">
                  <a:solidFill>
                    <a:srgbClr val="FFFFFF"/>
                  </a:solidFill>
                  <a:latin typeface="Arial" pitchFamily="34" charset="0"/>
                  <a:ea typeface="ＭＳ Ｐゴシック" pitchFamily="-97" charset="-128"/>
                </a:rPr>
                <a:t>4</a:t>
              </a:r>
            </a:p>
          </p:txBody>
        </p:sp>
        <p:sp>
          <p:nvSpPr>
            <p:cNvPr id="27" name="Tekstboks 63"/>
            <p:cNvSpPr txBox="1">
              <a:spLocks noChangeArrowheads="1"/>
            </p:cNvSpPr>
            <p:nvPr/>
          </p:nvSpPr>
          <p:spPr bwMode="auto">
            <a:xfrm>
              <a:off x="890588" y="4238625"/>
              <a:ext cx="322262" cy="274638"/>
            </a:xfrm>
            <a:prstGeom prst="rect">
              <a:avLst/>
            </a:prstGeom>
            <a:grp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solidFill>
                    <a:schemeClr val="bg1"/>
                  </a:solidFill>
                  <a:latin typeface="Arial" pitchFamily="34" charset="0"/>
                  <a:ea typeface="ＭＳ Ｐゴシック" pitchFamily="-97" charset="-128"/>
                </a:rPr>
                <a:t>5</a:t>
              </a:r>
            </a:p>
          </p:txBody>
        </p:sp>
        <p:sp>
          <p:nvSpPr>
            <p:cNvPr id="28" name="Tekstboks 65"/>
            <p:cNvSpPr txBox="1">
              <a:spLocks noChangeArrowheads="1"/>
            </p:cNvSpPr>
            <p:nvPr/>
          </p:nvSpPr>
          <p:spPr bwMode="auto">
            <a:xfrm>
              <a:off x="890588" y="4683125"/>
              <a:ext cx="322262" cy="276225"/>
            </a:xfrm>
            <a:prstGeom prst="rect">
              <a:avLst/>
            </a:prstGeom>
            <a:grp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solidFill>
                    <a:schemeClr val="bg1"/>
                  </a:solidFill>
                  <a:latin typeface="Arial" pitchFamily="34" charset="0"/>
                  <a:ea typeface="ＭＳ Ｐゴシック" pitchFamily="-97" charset="-128"/>
                </a:rPr>
                <a:t>6</a:t>
              </a:r>
            </a:p>
          </p:txBody>
        </p:sp>
      </p:grpSp>
      <p:sp>
        <p:nvSpPr>
          <p:cNvPr id="43" name="Rektangel 30"/>
          <p:cNvSpPr>
            <a:spLocks noChangeArrowheads="1"/>
          </p:cNvSpPr>
          <p:nvPr/>
        </p:nvSpPr>
        <p:spPr bwMode="auto">
          <a:xfrm>
            <a:off x="1026071" y="3022184"/>
            <a:ext cx="7693653" cy="354012"/>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chemeClr val="bg1"/>
              </a:solidFill>
              <a:latin typeface="Arial" pitchFamily="34" charset="0"/>
              <a:ea typeface="ＭＳ Ｐゴシック" pitchFamily="-97" charset="-128"/>
            </a:endParaRPr>
          </a:p>
        </p:txBody>
      </p:sp>
      <p:sp>
        <p:nvSpPr>
          <p:cNvPr id="44" name="Tekstboks 44"/>
          <p:cNvSpPr txBox="1">
            <a:spLocks noChangeArrowheads="1"/>
          </p:cNvSpPr>
          <p:nvPr/>
        </p:nvSpPr>
        <p:spPr bwMode="auto">
          <a:xfrm>
            <a:off x="1060997" y="3061871"/>
            <a:ext cx="7289042" cy="338554"/>
          </a:xfrm>
          <a:prstGeom prst="rect">
            <a:avLst/>
          </a:prstGeom>
          <a:noFill/>
          <a:ln w="9525">
            <a:noFill/>
            <a:miter lim="800000"/>
            <a:headEnd/>
            <a:tailEnd/>
          </a:ln>
        </p:spPr>
        <p:txBody>
          <a:bodyPr wrap="square">
            <a:spAutoFit/>
          </a:bodyPr>
          <a:lstStyle/>
          <a:p>
            <a:r>
              <a:rPr lang="en-US" sz="1600" b="1" dirty="0">
                <a:solidFill>
                  <a:schemeClr val="bg1"/>
                </a:solidFill>
              </a:rPr>
              <a:t>Recommender Systems in E-learning Environments</a:t>
            </a:r>
            <a:endParaRPr lang="da-DK" sz="1600" b="1" dirty="0">
              <a:solidFill>
                <a:schemeClr val="bg1"/>
              </a:solidFill>
            </a:endParaRPr>
          </a:p>
        </p:txBody>
      </p:sp>
      <p:sp>
        <p:nvSpPr>
          <p:cNvPr id="55" name="Rektangel 30"/>
          <p:cNvSpPr>
            <a:spLocks noChangeArrowheads="1"/>
          </p:cNvSpPr>
          <p:nvPr/>
        </p:nvSpPr>
        <p:spPr bwMode="auto">
          <a:xfrm>
            <a:off x="1026071" y="3462672"/>
            <a:ext cx="7693653" cy="354012"/>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chemeClr val="bg1"/>
              </a:solidFill>
              <a:latin typeface="Arial" pitchFamily="34" charset="0"/>
              <a:ea typeface="ＭＳ Ｐゴシック" pitchFamily="-97" charset="-128"/>
            </a:endParaRPr>
          </a:p>
        </p:txBody>
      </p:sp>
      <p:sp>
        <p:nvSpPr>
          <p:cNvPr id="56" name="Tekstboks 44"/>
          <p:cNvSpPr txBox="1">
            <a:spLocks noChangeArrowheads="1"/>
          </p:cNvSpPr>
          <p:nvPr/>
        </p:nvSpPr>
        <p:spPr bwMode="auto">
          <a:xfrm>
            <a:off x="1060997" y="3502359"/>
            <a:ext cx="7289042" cy="338554"/>
          </a:xfrm>
          <a:prstGeom prst="rect">
            <a:avLst/>
          </a:prstGeom>
          <a:solidFill>
            <a:srgbClr val="61E189"/>
          </a:solidFill>
          <a:ln w="9525">
            <a:noFill/>
            <a:miter lim="800000"/>
            <a:headEnd/>
            <a:tailEnd/>
          </a:ln>
        </p:spPr>
        <p:txBody>
          <a:bodyPr wrap="square">
            <a:spAutoFit/>
          </a:bodyPr>
          <a:lstStyle/>
          <a:p>
            <a:r>
              <a:rPr lang="en-US" sz="1600" b="1" dirty="0">
                <a:solidFill>
                  <a:schemeClr val="bg1"/>
                </a:solidFill>
              </a:rPr>
              <a:t>Design, Architecture and Interface of </a:t>
            </a:r>
            <a:r>
              <a:rPr lang="en-US" sz="1600" b="1" dirty="0" err="1">
                <a:solidFill>
                  <a:schemeClr val="bg1"/>
                </a:solidFill>
              </a:rPr>
              <a:t>Protus</a:t>
            </a:r>
            <a:r>
              <a:rPr lang="en-US" sz="1600" b="1" dirty="0">
                <a:solidFill>
                  <a:schemeClr val="bg1"/>
                </a:solidFill>
              </a:rPr>
              <a:t> System</a:t>
            </a:r>
            <a:endParaRPr lang="da-DK" sz="1600" b="1" dirty="0">
              <a:solidFill>
                <a:schemeClr val="bg1"/>
              </a:solidFill>
            </a:endParaRPr>
          </a:p>
        </p:txBody>
      </p:sp>
      <p:sp>
        <p:nvSpPr>
          <p:cNvPr id="57" name="Rektangel 30"/>
          <p:cNvSpPr>
            <a:spLocks noChangeArrowheads="1"/>
          </p:cNvSpPr>
          <p:nvPr/>
        </p:nvSpPr>
        <p:spPr bwMode="auto">
          <a:xfrm>
            <a:off x="1039718" y="3906623"/>
            <a:ext cx="7693653" cy="354012"/>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chemeClr val="bg1"/>
              </a:solidFill>
              <a:latin typeface="Arial" pitchFamily="34" charset="0"/>
              <a:ea typeface="ＭＳ Ｐゴシック" pitchFamily="-97" charset="-128"/>
            </a:endParaRPr>
          </a:p>
        </p:txBody>
      </p:sp>
      <p:sp>
        <p:nvSpPr>
          <p:cNvPr id="58" name="Tekstboks 44"/>
          <p:cNvSpPr txBox="1">
            <a:spLocks noChangeArrowheads="1"/>
          </p:cNvSpPr>
          <p:nvPr/>
        </p:nvSpPr>
        <p:spPr bwMode="auto">
          <a:xfrm>
            <a:off x="1074644" y="3946310"/>
            <a:ext cx="7289042" cy="338554"/>
          </a:xfrm>
          <a:prstGeom prst="rect">
            <a:avLst/>
          </a:prstGeom>
          <a:noFill/>
          <a:ln w="9525">
            <a:noFill/>
            <a:miter lim="800000"/>
            <a:headEnd/>
            <a:tailEnd/>
          </a:ln>
        </p:spPr>
        <p:txBody>
          <a:bodyPr wrap="square">
            <a:spAutoFit/>
          </a:bodyPr>
          <a:lstStyle/>
          <a:p>
            <a:r>
              <a:rPr lang="en-US" sz="1600" b="1" dirty="0">
                <a:solidFill>
                  <a:schemeClr val="bg1"/>
                </a:solidFill>
              </a:rPr>
              <a:t>Evaluation and Discussion</a:t>
            </a:r>
            <a:endParaRPr lang="da-DK" sz="1600" b="1" dirty="0">
              <a:solidFill>
                <a:schemeClr val="bg1"/>
              </a:solidFill>
            </a:endParaRPr>
          </a:p>
        </p:txBody>
      </p:sp>
      <p:sp>
        <p:nvSpPr>
          <p:cNvPr id="59" name="Rektangel 30"/>
          <p:cNvSpPr>
            <a:spLocks noChangeArrowheads="1"/>
          </p:cNvSpPr>
          <p:nvPr/>
        </p:nvSpPr>
        <p:spPr bwMode="auto">
          <a:xfrm>
            <a:off x="1039718" y="4308059"/>
            <a:ext cx="7693653" cy="354012"/>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chemeClr val="bg1"/>
              </a:solidFill>
              <a:latin typeface="Arial" pitchFamily="34" charset="0"/>
              <a:ea typeface="ＭＳ Ｐゴシック" pitchFamily="-97" charset="-128"/>
            </a:endParaRPr>
          </a:p>
        </p:txBody>
      </p:sp>
      <p:sp>
        <p:nvSpPr>
          <p:cNvPr id="60" name="Tekstboks 44"/>
          <p:cNvSpPr txBox="1">
            <a:spLocks noChangeArrowheads="1"/>
          </p:cNvSpPr>
          <p:nvPr/>
        </p:nvSpPr>
        <p:spPr bwMode="auto">
          <a:xfrm>
            <a:off x="1074644" y="4347746"/>
            <a:ext cx="7289042" cy="338554"/>
          </a:xfrm>
          <a:prstGeom prst="rect">
            <a:avLst/>
          </a:prstGeom>
          <a:noFill/>
          <a:ln w="9525">
            <a:noFill/>
            <a:miter lim="800000"/>
            <a:headEnd/>
            <a:tailEnd/>
          </a:ln>
        </p:spPr>
        <p:txBody>
          <a:bodyPr wrap="square">
            <a:spAutoFit/>
          </a:bodyPr>
          <a:lstStyle/>
          <a:p>
            <a:r>
              <a:rPr lang="en-US" sz="1600" b="1" dirty="0" smtClean="0">
                <a:solidFill>
                  <a:schemeClr val="bg1"/>
                </a:solidFill>
              </a:rPr>
              <a:t>Conclusions</a:t>
            </a:r>
            <a:endParaRPr lang="da-DK" sz="1600" b="1" dirty="0">
              <a:solidFill>
                <a:schemeClr val="bg1"/>
              </a:solidFill>
            </a:endParaRPr>
          </a:p>
        </p:txBody>
      </p:sp>
      <p:sp>
        <p:nvSpPr>
          <p:cNvPr id="39" name="Tekstboks 53"/>
          <p:cNvSpPr txBox="1">
            <a:spLocks noChangeArrowheads="1"/>
          </p:cNvSpPr>
          <p:nvPr/>
        </p:nvSpPr>
        <p:spPr bwMode="auto">
          <a:xfrm>
            <a:off x="276308" y="2611815"/>
            <a:ext cx="304800" cy="369888"/>
          </a:xfrm>
          <a:prstGeom prst="rect">
            <a:avLst/>
          </a:prstGeom>
          <a:noFill/>
          <a:ln w="9525">
            <a:noFill/>
            <a:miter lim="800000"/>
            <a:headEnd/>
            <a:tailEnd/>
          </a:ln>
        </p:spPr>
        <p:txBody>
          <a:bodyPr>
            <a:spAutoFit/>
          </a:bodyPr>
          <a:lstStyle/>
          <a:p>
            <a:r>
              <a:rPr lang="da-DK" dirty="0">
                <a:solidFill>
                  <a:srgbClr val="CE22C2"/>
                </a:solidFill>
                <a:latin typeface="Zapf Dingbats" charset="2"/>
              </a:rPr>
              <a:t>✓</a:t>
            </a:r>
            <a:endParaRPr lang="da-DK" dirty="0">
              <a:solidFill>
                <a:srgbClr val="CE22C2"/>
              </a:solidFill>
            </a:endParaRPr>
          </a:p>
        </p:txBody>
      </p:sp>
      <p:sp>
        <p:nvSpPr>
          <p:cNvPr id="40" name="Tekstboks 53"/>
          <p:cNvSpPr txBox="1">
            <a:spLocks noChangeArrowheads="1"/>
          </p:cNvSpPr>
          <p:nvPr/>
        </p:nvSpPr>
        <p:spPr bwMode="auto">
          <a:xfrm>
            <a:off x="276308" y="3022184"/>
            <a:ext cx="304800" cy="369888"/>
          </a:xfrm>
          <a:prstGeom prst="rect">
            <a:avLst/>
          </a:prstGeom>
          <a:noFill/>
          <a:ln w="9525">
            <a:noFill/>
            <a:miter lim="800000"/>
            <a:headEnd/>
            <a:tailEnd/>
          </a:ln>
        </p:spPr>
        <p:txBody>
          <a:bodyPr>
            <a:spAutoFit/>
          </a:bodyPr>
          <a:lstStyle/>
          <a:p>
            <a:r>
              <a:rPr lang="da-DK" dirty="0">
                <a:solidFill>
                  <a:srgbClr val="CE22C2"/>
                </a:solidFill>
                <a:latin typeface="Zapf Dingbats" charset="2"/>
              </a:rPr>
              <a:t>✓</a:t>
            </a:r>
            <a:endParaRPr lang="da-DK" dirty="0">
              <a:solidFill>
                <a:srgbClr val="CE22C2"/>
              </a:solidFill>
            </a:endParaRPr>
          </a:p>
        </p:txBody>
      </p:sp>
    </p:spTree>
    <p:extLst>
      <p:ext uri="{BB962C8B-B14F-4D97-AF65-F5344CB8AC3E}">
        <p14:creationId xmlns:p14="http://schemas.microsoft.com/office/powerpoint/2010/main" val="342932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9" grpId="0"/>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CS" dirty="0"/>
              <a:t>Protus system architecture</a:t>
            </a:r>
            <a:r>
              <a:rPr lang="en-US" dirty="0"/>
              <a:t> </a:t>
            </a:r>
          </a:p>
        </p:txBody>
      </p:sp>
      <p:sp>
        <p:nvSpPr>
          <p:cNvPr id="3" name="Content Placeholder 2"/>
          <p:cNvSpPr>
            <a:spLocks noGrp="1"/>
          </p:cNvSpPr>
          <p:nvPr>
            <p:ph idx="1"/>
          </p:nvPr>
        </p:nvSpPr>
        <p:spPr/>
        <p:txBody>
          <a:bodyPr>
            <a:normAutofit/>
          </a:bodyPr>
          <a:lstStyle/>
          <a:p>
            <a:pPr>
              <a:spcBef>
                <a:spcPts val="2400"/>
              </a:spcBef>
            </a:pPr>
            <a:r>
              <a:rPr lang="en-US" sz="2100" dirty="0" smtClean="0"/>
              <a:t>Recommender system </a:t>
            </a:r>
            <a:r>
              <a:rPr lang="en-US" sz="2100" dirty="0"/>
              <a:t>for an adaptive and intelligent web-based programming tutoring system –</a:t>
            </a:r>
            <a:r>
              <a:rPr lang="sr-Latn-RS" sz="2100" dirty="0"/>
              <a:t> </a:t>
            </a:r>
            <a:r>
              <a:rPr lang="en-US" sz="2100" dirty="0" err="1">
                <a:solidFill>
                  <a:srgbClr val="CE22C2"/>
                </a:solidFill>
              </a:rPr>
              <a:t>Protus</a:t>
            </a:r>
            <a:r>
              <a:rPr lang="en-US" sz="2100" dirty="0"/>
              <a:t> (</a:t>
            </a:r>
            <a:r>
              <a:rPr lang="en-US" sz="2100" dirty="0" err="1">
                <a:solidFill>
                  <a:srgbClr val="CE22C2"/>
                </a:solidFill>
              </a:rPr>
              <a:t>PR</a:t>
            </a:r>
            <a:r>
              <a:rPr lang="en-US" sz="2100" dirty="0" err="1"/>
              <a:t>ogramming</a:t>
            </a:r>
            <a:r>
              <a:rPr lang="en-US" sz="2100" dirty="0"/>
              <a:t> </a:t>
            </a:r>
            <a:r>
              <a:rPr lang="en-US" sz="2100" dirty="0" err="1">
                <a:solidFill>
                  <a:srgbClr val="CE22C2"/>
                </a:solidFill>
              </a:rPr>
              <a:t>TU</a:t>
            </a:r>
            <a:r>
              <a:rPr lang="en-US" sz="2100" dirty="0" err="1"/>
              <a:t>toring</a:t>
            </a:r>
            <a:r>
              <a:rPr lang="en-US" sz="2100" dirty="0"/>
              <a:t> </a:t>
            </a:r>
            <a:r>
              <a:rPr lang="en-US" sz="2100" dirty="0">
                <a:solidFill>
                  <a:srgbClr val="CE22C2"/>
                </a:solidFill>
              </a:rPr>
              <a:t>S</a:t>
            </a:r>
            <a:r>
              <a:rPr lang="en-US" sz="2100" dirty="0"/>
              <a:t>ystem)</a:t>
            </a:r>
            <a:endParaRPr lang="sr-Latn-RS" sz="2100" dirty="0" smtClean="0"/>
          </a:p>
          <a:p>
            <a:pPr>
              <a:spcBef>
                <a:spcPts val="1800"/>
              </a:spcBef>
            </a:pPr>
            <a:r>
              <a:rPr lang="en-US" sz="2100" dirty="0" err="1" smtClean="0"/>
              <a:t>Protus</a:t>
            </a:r>
            <a:r>
              <a:rPr lang="en-US" sz="2100" dirty="0" smtClean="0"/>
              <a:t> </a:t>
            </a:r>
            <a:r>
              <a:rPr lang="en-US" sz="2100" dirty="0"/>
              <a:t>is a tutoring system designed to help learners in learning essentials of programming languages. </a:t>
            </a:r>
            <a:endParaRPr lang="sr-Latn-RS" sz="2100" dirty="0"/>
          </a:p>
          <a:p>
            <a:pPr>
              <a:spcBef>
                <a:spcPts val="1800"/>
              </a:spcBef>
            </a:pPr>
            <a:r>
              <a:rPr lang="en-US" sz="2100" dirty="0"/>
              <a:t>In spite of the fact that this system</a:t>
            </a:r>
            <a:r>
              <a:rPr lang="sr-Latn-RS" sz="2100" dirty="0"/>
              <a:t> </a:t>
            </a:r>
            <a:r>
              <a:rPr lang="en-US" sz="2100" dirty="0"/>
              <a:t>is designed and implemented as a general tutoring system for different programming languages, the first completely implemented and</a:t>
            </a:r>
            <a:r>
              <a:rPr lang="sr-Latn-RS" sz="2100" dirty="0"/>
              <a:t> </a:t>
            </a:r>
            <a:r>
              <a:rPr lang="en-US" sz="2100" dirty="0"/>
              <a:t>tested version was for an introductory Java programming course </a:t>
            </a:r>
            <a:endParaRPr lang="sr-Latn-RS" sz="2100" dirty="0"/>
          </a:p>
          <a:p>
            <a:pPr>
              <a:spcBef>
                <a:spcPts val="1800"/>
              </a:spcBef>
            </a:pPr>
            <a:r>
              <a:rPr lang="en-US" sz="2100" dirty="0"/>
              <a:t>The environment </a:t>
            </a:r>
            <a:r>
              <a:rPr lang="sr-Latn-RS" sz="2100" dirty="0"/>
              <a:t>- </a:t>
            </a:r>
            <a:r>
              <a:rPr lang="en-US" sz="2100" dirty="0"/>
              <a:t>for learners with no programming experience.</a:t>
            </a:r>
            <a:endParaRPr lang="sr-Latn-RS" sz="2100" dirty="0"/>
          </a:p>
          <a:p>
            <a:pPr>
              <a:spcBef>
                <a:spcPts val="1800"/>
              </a:spcBef>
            </a:pPr>
            <a:r>
              <a:rPr lang="sr-Latn-RS" sz="2100" dirty="0"/>
              <a:t>An </a:t>
            </a:r>
            <a:r>
              <a:rPr lang="en-US" sz="2100" dirty="0"/>
              <a:t>interactive system that allows learners to use the teaching material prepared within appropriate course. It also includes a part for testing</a:t>
            </a:r>
            <a:r>
              <a:rPr lang="sr-Latn-RS" sz="2100" dirty="0"/>
              <a:t> </a:t>
            </a:r>
            <a:r>
              <a:rPr lang="en-US" sz="2100" dirty="0"/>
              <a:t>the acquired knowledge.</a:t>
            </a:r>
          </a:p>
          <a:p>
            <a:pPr>
              <a:spcBef>
                <a:spcPts val="1800"/>
              </a:spcBef>
            </a:pPr>
            <a:endParaRPr lang="en-US" sz="2100" dirty="0"/>
          </a:p>
        </p:txBody>
      </p:sp>
      <p:sp>
        <p:nvSpPr>
          <p:cNvPr id="4" name="Footer Placeholder 3"/>
          <p:cNvSpPr>
            <a:spLocks noGrp="1"/>
          </p:cNvSpPr>
          <p:nvPr>
            <p:ph type="ftr" sz="quarter" idx="11"/>
          </p:nvPr>
        </p:nvSpPr>
        <p:spPr/>
        <p:txBody>
          <a:bodyPr/>
          <a:lstStyle/>
          <a:p>
            <a:r>
              <a:rPr lang="en-US" dirty="0"/>
              <a:t>Workshop 2014</a:t>
            </a:r>
            <a:r>
              <a:rPr lang="sr-Latn-RS" dirty="0"/>
              <a:t>,</a:t>
            </a:r>
            <a:r>
              <a:rPr lang="en-US" dirty="0"/>
              <a:t> </a:t>
            </a:r>
            <a:r>
              <a:rPr lang="en-US" dirty="0" err="1"/>
              <a:t>Sinaia</a:t>
            </a:r>
            <a:r>
              <a:rPr lang="en-US" dirty="0"/>
              <a:t>, Romania</a:t>
            </a:r>
          </a:p>
        </p:txBody>
      </p:sp>
      <p:sp>
        <p:nvSpPr>
          <p:cNvPr id="5" name="Slide Number Placeholder 4"/>
          <p:cNvSpPr>
            <a:spLocks noGrp="1"/>
          </p:cNvSpPr>
          <p:nvPr>
            <p:ph type="sldNum" sz="quarter" idx="12"/>
          </p:nvPr>
        </p:nvSpPr>
        <p:spPr/>
        <p:txBody>
          <a:bodyPr/>
          <a:lstStyle/>
          <a:p>
            <a:fld id="{B3C8D34D-C890-40B5-A129-57F713BE0812}" type="slidenum">
              <a:rPr lang="en-US" smtClean="0"/>
              <a:t>18</a:t>
            </a:fld>
            <a:endParaRPr lang="en-US" dirty="0"/>
          </a:p>
        </p:txBody>
      </p:sp>
    </p:spTree>
    <p:extLst>
      <p:ext uri="{BB962C8B-B14F-4D97-AF65-F5344CB8AC3E}">
        <p14:creationId xmlns:p14="http://schemas.microsoft.com/office/powerpoint/2010/main" val="26069256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CS" smtClean="0"/>
              <a:t>Protus system architecture </a:t>
            </a:r>
            <a:r>
              <a:rPr lang="en-US" smtClean="0"/>
              <a:t> </a:t>
            </a:r>
            <a:endParaRPr lang="en-US" dirty="0"/>
          </a:p>
        </p:txBody>
      </p:sp>
      <p:sp>
        <p:nvSpPr>
          <p:cNvPr id="4" name="Footer Placeholder 3"/>
          <p:cNvSpPr>
            <a:spLocks noGrp="1"/>
          </p:cNvSpPr>
          <p:nvPr>
            <p:ph type="ftr" sz="quarter" idx="11"/>
          </p:nvPr>
        </p:nvSpPr>
        <p:spPr/>
        <p:txBody>
          <a:bodyPr/>
          <a:lstStyle/>
          <a:p>
            <a:r>
              <a:rPr lang="en-US" dirty="0"/>
              <a:t>Workshop 2014</a:t>
            </a:r>
            <a:r>
              <a:rPr lang="sr-Latn-RS" dirty="0"/>
              <a:t>,</a:t>
            </a:r>
            <a:r>
              <a:rPr lang="en-US" dirty="0"/>
              <a:t> </a:t>
            </a:r>
            <a:r>
              <a:rPr lang="en-US" dirty="0" err="1"/>
              <a:t>Sinaia</a:t>
            </a:r>
            <a:r>
              <a:rPr lang="en-US" dirty="0"/>
              <a:t>, Romania</a:t>
            </a:r>
          </a:p>
          <a:p>
            <a:endParaRPr lang="en-US" dirty="0"/>
          </a:p>
        </p:txBody>
      </p:sp>
      <p:sp>
        <p:nvSpPr>
          <p:cNvPr id="5" name="Slide Number Placeholder 4"/>
          <p:cNvSpPr>
            <a:spLocks noGrp="1"/>
          </p:cNvSpPr>
          <p:nvPr>
            <p:ph type="sldNum" sz="quarter" idx="12"/>
          </p:nvPr>
        </p:nvSpPr>
        <p:spPr/>
        <p:txBody>
          <a:bodyPr/>
          <a:lstStyle/>
          <a:p>
            <a:fld id="{B3C8D34D-C890-40B5-A129-57F713BE0812}" type="slidenum">
              <a:rPr lang="en-US" smtClean="0"/>
              <a:t>19</a:t>
            </a:fld>
            <a:endParaRPr lang="en-US" dirty="0"/>
          </a:p>
        </p:txBody>
      </p:sp>
      <p:pic>
        <p:nvPicPr>
          <p:cNvPr id="6" name="Picture 1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3608" y="1596380"/>
            <a:ext cx="7208510" cy="464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99879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Outline</a:t>
            </a:r>
            <a:endParaRPr lang="en-US" dirty="0"/>
          </a:p>
        </p:txBody>
      </p:sp>
      <p:sp>
        <p:nvSpPr>
          <p:cNvPr id="4" name="Footer Placeholder 3"/>
          <p:cNvSpPr>
            <a:spLocks noGrp="1"/>
          </p:cNvSpPr>
          <p:nvPr>
            <p:ph type="ftr" sz="quarter" idx="11"/>
          </p:nvPr>
        </p:nvSpPr>
        <p:spPr/>
        <p:txBody>
          <a:bodyPr/>
          <a:lstStyle/>
          <a:p>
            <a:r>
              <a:rPr lang="en-US" dirty="0"/>
              <a:t>Workshop 2014</a:t>
            </a:r>
            <a:r>
              <a:rPr lang="sr-Latn-RS" dirty="0"/>
              <a:t>,</a:t>
            </a:r>
            <a:r>
              <a:rPr lang="en-US" dirty="0"/>
              <a:t> </a:t>
            </a:r>
            <a:r>
              <a:rPr lang="en-US" dirty="0" err="1"/>
              <a:t>Sinaia</a:t>
            </a:r>
            <a:r>
              <a:rPr lang="en-US" dirty="0"/>
              <a:t>, Romania</a:t>
            </a:r>
          </a:p>
        </p:txBody>
      </p:sp>
      <p:sp>
        <p:nvSpPr>
          <p:cNvPr id="5" name="Slide Number Placeholder 4"/>
          <p:cNvSpPr>
            <a:spLocks noGrp="1"/>
          </p:cNvSpPr>
          <p:nvPr>
            <p:ph type="sldNum" sz="quarter" idx="12"/>
          </p:nvPr>
        </p:nvSpPr>
        <p:spPr/>
        <p:txBody>
          <a:bodyPr/>
          <a:lstStyle/>
          <a:p>
            <a:fld id="{B3C8D34D-C890-40B5-A129-57F713BE0812}" type="slidenum">
              <a:rPr lang="en-US" smtClean="0"/>
              <a:t>2</a:t>
            </a:fld>
            <a:endParaRPr lang="en-US" dirty="0"/>
          </a:p>
        </p:txBody>
      </p:sp>
      <p:sp>
        <p:nvSpPr>
          <p:cNvPr id="6" name="Rektangel 30"/>
          <p:cNvSpPr>
            <a:spLocks noChangeArrowheads="1"/>
          </p:cNvSpPr>
          <p:nvPr/>
        </p:nvSpPr>
        <p:spPr bwMode="auto">
          <a:xfrm>
            <a:off x="1013618" y="2161759"/>
            <a:ext cx="7693653" cy="354012"/>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r>
              <a:rPr lang="en-US" sz="1600" b="1" dirty="0" smtClean="0">
                <a:solidFill>
                  <a:schemeClr val="bg1"/>
                </a:solidFill>
              </a:rPr>
              <a:t>Introduction</a:t>
            </a:r>
            <a:endParaRPr lang="da-DK" sz="1600" b="1" dirty="0">
              <a:solidFill>
                <a:schemeClr val="bg1"/>
              </a:solidFill>
            </a:endParaRPr>
          </a:p>
        </p:txBody>
      </p:sp>
      <p:sp>
        <p:nvSpPr>
          <p:cNvPr id="10" name="Rektangel 34"/>
          <p:cNvSpPr>
            <a:spLocks noChangeArrowheads="1"/>
          </p:cNvSpPr>
          <p:nvPr/>
        </p:nvSpPr>
        <p:spPr bwMode="auto">
          <a:xfrm>
            <a:off x="1013618" y="2590384"/>
            <a:ext cx="7693654" cy="352425"/>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chemeClr val="bg1"/>
              </a:solidFill>
              <a:latin typeface="Arial" pitchFamily="34" charset="0"/>
              <a:ea typeface="ＭＳ Ｐゴシック" pitchFamily="-97" charset="-128"/>
            </a:endParaRPr>
          </a:p>
        </p:txBody>
      </p:sp>
      <p:sp>
        <p:nvSpPr>
          <p:cNvPr id="17" name="Tekstboks 48"/>
          <p:cNvSpPr txBox="1">
            <a:spLocks noChangeArrowheads="1"/>
          </p:cNvSpPr>
          <p:nvPr/>
        </p:nvSpPr>
        <p:spPr bwMode="auto">
          <a:xfrm>
            <a:off x="1048543" y="2631659"/>
            <a:ext cx="7658729" cy="338554"/>
          </a:xfrm>
          <a:prstGeom prst="rect">
            <a:avLst/>
          </a:prstGeom>
          <a:noFill/>
          <a:ln w="9525">
            <a:noFill/>
            <a:miter lim="800000"/>
            <a:headEnd/>
            <a:tailEnd/>
          </a:ln>
        </p:spPr>
        <p:txBody>
          <a:bodyPr wrap="square">
            <a:spAutoFit/>
          </a:bodyPr>
          <a:lstStyle/>
          <a:p>
            <a:r>
              <a:rPr lang="en-US" sz="1600" b="1" dirty="0">
                <a:solidFill>
                  <a:schemeClr val="bg1"/>
                </a:solidFill>
              </a:rPr>
              <a:t>Recommender Systems, Collaborative tagging, Tag-based Personalized RS </a:t>
            </a:r>
            <a:endParaRPr lang="da-DK" sz="1600" b="1" dirty="0">
              <a:solidFill>
                <a:schemeClr val="bg1"/>
              </a:solidFill>
            </a:endParaRPr>
          </a:p>
        </p:txBody>
      </p:sp>
      <p:grpSp>
        <p:nvGrpSpPr>
          <p:cNvPr id="21" name="Gruppe 68"/>
          <p:cNvGrpSpPr>
            <a:grpSpLocks/>
          </p:cNvGrpSpPr>
          <p:nvPr/>
        </p:nvGrpSpPr>
        <p:grpSpPr bwMode="auto">
          <a:xfrm>
            <a:off x="629444" y="2172871"/>
            <a:ext cx="344488" cy="2479675"/>
            <a:chOff x="876300" y="2511425"/>
            <a:chExt cx="344488" cy="2479675"/>
          </a:xfrm>
          <a:solidFill>
            <a:srgbClr val="002060"/>
          </a:solidFill>
        </p:grpSpPr>
        <p:grpSp>
          <p:nvGrpSpPr>
            <p:cNvPr id="22" name="Gruppe 51"/>
            <p:cNvGrpSpPr/>
            <p:nvPr/>
          </p:nvGrpSpPr>
          <p:grpSpPr>
            <a:xfrm>
              <a:off x="876300" y="2511425"/>
              <a:ext cx="344488" cy="2479675"/>
              <a:chOff x="876300" y="2511425"/>
              <a:chExt cx="344488" cy="2479675"/>
            </a:xfrm>
            <a:grpFill/>
            <a:effectLst>
              <a:outerShdw blurRad="50800" dist="38100" dir="2700000" algn="tl" rotWithShape="0">
                <a:prstClr val="black">
                  <a:alpha val="40000"/>
                </a:prstClr>
              </a:outerShdw>
            </a:effectLst>
          </p:grpSpPr>
          <p:sp>
            <p:nvSpPr>
              <p:cNvPr id="30" name="Rektangel 9"/>
              <p:cNvSpPr>
                <a:spLocks noChangeArrowheads="1"/>
              </p:cNvSpPr>
              <p:nvPr/>
            </p:nvSpPr>
            <p:spPr bwMode="auto">
              <a:xfrm>
                <a:off x="876300" y="2936875"/>
                <a:ext cx="344488" cy="344488"/>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grpSp>
            <p:nvGrpSpPr>
              <p:cNvPr id="31" name="Gruppe 50"/>
              <p:cNvGrpSpPr/>
              <p:nvPr/>
            </p:nvGrpSpPr>
            <p:grpSpPr>
              <a:xfrm>
                <a:off x="876300" y="2511425"/>
                <a:ext cx="344488" cy="2479675"/>
                <a:chOff x="876300" y="2511425"/>
                <a:chExt cx="344488" cy="2479675"/>
              </a:xfrm>
              <a:grpFill/>
            </p:grpSpPr>
            <p:sp>
              <p:nvSpPr>
                <p:cNvPr id="32" name="Rektangel 20"/>
                <p:cNvSpPr>
                  <a:spLocks noChangeArrowheads="1"/>
                </p:cNvSpPr>
                <p:nvPr/>
              </p:nvSpPr>
              <p:spPr bwMode="auto">
                <a:xfrm>
                  <a:off x="876300" y="4221163"/>
                  <a:ext cx="344488" cy="342900"/>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grpSp>
              <p:nvGrpSpPr>
                <p:cNvPr id="33" name="Gruppe 49"/>
                <p:cNvGrpSpPr/>
                <p:nvPr/>
              </p:nvGrpSpPr>
              <p:grpSpPr>
                <a:xfrm>
                  <a:off x="876300" y="2511425"/>
                  <a:ext cx="344488" cy="2479675"/>
                  <a:chOff x="876300" y="2511425"/>
                  <a:chExt cx="344488" cy="2479675"/>
                </a:xfrm>
                <a:grpFill/>
              </p:grpSpPr>
              <p:sp>
                <p:nvSpPr>
                  <p:cNvPr id="34" name="Rektangel 7"/>
                  <p:cNvSpPr>
                    <a:spLocks noChangeArrowheads="1"/>
                  </p:cNvSpPr>
                  <p:nvPr/>
                </p:nvSpPr>
                <p:spPr bwMode="auto">
                  <a:xfrm>
                    <a:off x="876300" y="2511425"/>
                    <a:ext cx="344488" cy="342900"/>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35" name="Rektangel 11"/>
                  <p:cNvSpPr>
                    <a:spLocks noChangeArrowheads="1"/>
                  </p:cNvSpPr>
                  <p:nvPr/>
                </p:nvSpPr>
                <p:spPr bwMode="auto">
                  <a:xfrm>
                    <a:off x="876300" y="3363913"/>
                    <a:ext cx="344488" cy="344487"/>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36" name="Rektangel 13"/>
                  <p:cNvSpPr>
                    <a:spLocks noChangeArrowheads="1"/>
                  </p:cNvSpPr>
                  <p:nvPr/>
                </p:nvSpPr>
                <p:spPr bwMode="auto">
                  <a:xfrm>
                    <a:off x="876300" y="3790950"/>
                    <a:ext cx="344488" cy="347663"/>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37" name="Rektangel 23"/>
                  <p:cNvSpPr>
                    <a:spLocks noChangeArrowheads="1"/>
                  </p:cNvSpPr>
                  <p:nvPr/>
                </p:nvSpPr>
                <p:spPr bwMode="auto">
                  <a:xfrm>
                    <a:off x="876300" y="4646613"/>
                    <a:ext cx="344488" cy="344487"/>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grpSp>
          </p:grpSp>
        </p:grpSp>
        <p:sp>
          <p:nvSpPr>
            <p:cNvPr id="23" name="Tekstboks 54"/>
            <p:cNvSpPr txBox="1">
              <a:spLocks noChangeArrowheads="1"/>
            </p:cNvSpPr>
            <p:nvPr/>
          </p:nvSpPr>
          <p:spPr bwMode="auto">
            <a:xfrm>
              <a:off x="890588" y="2547938"/>
              <a:ext cx="322262" cy="274637"/>
            </a:xfrm>
            <a:prstGeom prst="rect">
              <a:avLst/>
            </a:prstGeom>
            <a:grpFill/>
            <a:ln w="9525">
              <a:noFill/>
              <a:miter lim="800000"/>
              <a:headEnd/>
              <a:tailEnd/>
            </a:ln>
            <a:effectLst>
              <a:outerShdw blurRad="63500" dist="23000" dir="5400000" rotWithShape="0">
                <a:srgbClr val="000000">
                  <a:alpha val="34999"/>
                </a:srgbClr>
              </a:outerShdw>
            </a:effectLst>
          </p:spPr>
          <p:txBody>
            <a:bodyPr anchor="ctr"/>
            <a:lstStyle/>
            <a:p>
              <a:pPr indent="-342900" algn="ctr">
                <a:defRPr/>
              </a:pPr>
              <a:r>
                <a:rPr lang="da-DK" sz="1200" noProof="1">
                  <a:solidFill>
                    <a:srgbClr val="FFFFFF"/>
                  </a:solidFill>
                  <a:latin typeface="Arial" pitchFamily="34" charset="0"/>
                  <a:ea typeface="ＭＳ Ｐゴシック" pitchFamily="-97" charset="-128"/>
                </a:rPr>
                <a:t>1</a:t>
              </a:r>
            </a:p>
          </p:txBody>
        </p:sp>
        <p:sp>
          <p:nvSpPr>
            <p:cNvPr id="24" name="Tekstboks 58"/>
            <p:cNvSpPr txBox="1">
              <a:spLocks noChangeArrowheads="1"/>
            </p:cNvSpPr>
            <p:nvPr/>
          </p:nvSpPr>
          <p:spPr bwMode="auto">
            <a:xfrm>
              <a:off x="890588" y="2986088"/>
              <a:ext cx="322262" cy="276225"/>
            </a:xfrm>
            <a:prstGeom prst="rect">
              <a:avLst/>
            </a:prstGeom>
            <a:grpFill/>
            <a:ln w="9525">
              <a:noFill/>
              <a:miter lim="800000"/>
              <a:headEnd/>
              <a:tailEnd/>
            </a:ln>
            <a:effectLst>
              <a:outerShdw blurRad="63500" dist="23000" dir="5400000" rotWithShape="0">
                <a:srgbClr val="000000">
                  <a:alpha val="34999"/>
                </a:srgbClr>
              </a:outerShdw>
            </a:effectLst>
          </p:spPr>
          <p:txBody>
            <a:bodyPr anchor="ctr"/>
            <a:lstStyle/>
            <a:p>
              <a:pPr indent="-342900" algn="ctr">
                <a:defRPr/>
              </a:pPr>
              <a:r>
                <a:rPr lang="da-DK" sz="1200" noProof="1">
                  <a:solidFill>
                    <a:srgbClr val="FFFFFF"/>
                  </a:solidFill>
                  <a:latin typeface="Arial" pitchFamily="34" charset="0"/>
                  <a:ea typeface="ＭＳ Ｐゴシック" pitchFamily="-97" charset="-128"/>
                </a:rPr>
                <a:t>2</a:t>
              </a:r>
            </a:p>
          </p:txBody>
        </p:sp>
        <p:sp>
          <p:nvSpPr>
            <p:cNvPr id="25" name="Tekstboks 59"/>
            <p:cNvSpPr txBox="1">
              <a:spLocks noChangeArrowheads="1"/>
            </p:cNvSpPr>
            <p:nvPr/>
          </p:nvSpPr>
          <p:spPr bwMode="auto">
            <a:xfrm>
              <a:off x="890588" y="3400425"/>
              <a:ext cx="322262" cy="276225"/>
            </a:xfrm>
            <a:prstGeom prst="rect">
              <a:avLst/>
            </a:prstGeom>
            <a:grpFill/>
            <a:ln w="9525">
              <a:noFill/>
              <a:miter lim="800000"/>
              <a:headEnd/>
              <a:tailEnd/>
            </a:ln>
            <a:effectLst>
              <a:outerShdw blurRad="63500" dist="23000" dir="5400000" rotWithShape="0">
                <a:srgbClr val="000000">
                  <a:alpha val="34999"/>
                </a:srgbClr>
              </a:outerShdw>
            </a:effectLst>
          </p:spPr>
          <p:txBody>
            <a:bodyPr anchor="ctr"/>
            <a:lstStyle/>
            <a:p>
              <a:pPr indent="-342900" algn="ctr">
                <a:defRPr/>
              </a:pPr>
              <a:r>
                <a:rPr lang="da-DK" sz="1200" noProof="1">
                  <a:solidFill>
                    <a:srgbClr val="FFFFFF"/>
                  </a:solidFill>
                  <a:latin typeface="Arial" pitchFamily="34" charset="0"/>
                  <a:ea typeface="ＭＳ Ｐゴシック" pitchFamily="-97" charset="-128"/>
                </a:rPr>
                <a:t>3</a:t>
              </a:r>
            </a:p>
          </p:txBody>
        </p:sp>
        <p:sp>
          <p:nvSpPr>
            <p:cNvPr id="26" name="Tekstboks 61"/>
            <p:cNvSpPr txBox="1">
              <a:spLocks noChangeArrowheads="1"/>
            </p:cNvSpPr>
            <p:nvPr/>
          </p:nvSpPr>
          <p:spPr bwMode="auto">
            <a:xfrm>
              <a:off x="890588" y="3822700"/>
              <a:ext cx="322262" cy="279400"/>
            </a:xfrm>
            <a:prstGeom prst="rect">
              <a:avLst/>
            </a:prstGeom>
            <a:grpFill/>
            <a:ln w="9525">
              <a:noFill/>
              <a:miter lim="800000"/>
              <a:headEnd/>
              <a:tailEnd/>
            </a:ln>
            <a:effectLst>
              <a:outerShdw blurRad="63500" dist="23000" dir="5400000" rotWithShape="0">
                <a:srgbClr val="000000">
                  <a:alpha val="34999"/>
                </a:srgbClr>
              </a:outerShdw>
            </a:effectLst>
          </p:spPr>
          <p:txBody>
            <a:bodyPr anchor="ctr"/>
            <a:lstStyle/>
            <a:p>
              <a:pPr indent="-342900" algn="ctr">
                <a:defRPr/>
              </a:pPr>
              <a:r>
                <a:rPr lang="da-DK" sz="1200" noProof="1">
                  <a:solidFill>
                    <a:srgbClr val="FFFFFF"/>
                  </a:solidFill>
                  <a:latin typeface="Arial" pitchFamily="34" charset="0"/>
                  <a:ea typeface="ＭＳ Ｐゴシック" pitchFamily="-97" charset="-128"/>
                </a:rPr>
                <a:t>4</a:t>
              </a:r>
            </a:p>
          </p:txBody>
        </p:sp>
        <p:sp>
          <p:nvSpPr>
            <p:cNvPr id="27" name="Tekstboks 63"/>
            <p:cNvSpPr txBox="1">
              <a:spLocks noChangeArrowheads="1"/>
            </p:cNvSpPr>
            <p:nvPr/>
          </p:nvSpPr>
          <p:spPr bwMode="auto">
            <a:xfrm>
              <a:off x="890588" y="4238625"/>
              <a:ext cx="322262" cy="274638"/>
            </a:xfrm>
            <a:prstGeom prst="rect">
              <a:avLst/>
            </a:prstGeom>
            <a:grp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solidFill>
                    <a:schemeClr val="bg1"/>
                  </a:solidFill>
                  <a:latin typeface="Arial" pitchFamily="34" charset="0"/>
                  <a:ea typeface="ＭＳ Ｐゴシック" pitchFamily="-97" charset="-128"/>
                </a:rPr>
                <a:t>5</a:t>
              </a:r>
            </a:p>
          </p:txBody>
        </p:sp>
        <p:sp>
          <p:nvSpPr>
            <p:cNvPr id="28" name="Tekstboks 65"/>
            <p:cNvSpPr txBox="1">
              <a:spLocks noChangeArrowheads="1"/>
            </p:cNvSpPr>
            <p:nvPr/>
          </p:nvSpPr>
          <p:spPr bwMode="auto">
            <a:xfrm>
              <a:off x="890588" y="4683125"/>
              <a:ext cx="322262" cy="276225"/>
            </a:xfrm>
            <a:prstGeom prst="rect">
              <a:avLst/>
            </a:prstGeom>
            <a:grp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solidFill>
                    <a:schemeClr val="bg1"/>
                  </a:solidFill>
                  <a:latin typeface="Arial" pitchFamily="34" charset="0"/>
                  <a:ea typeface="ＭＳ Ｐゴシック" pitchFamily="-97" charset="-128"/>
                </a:rPr>
                <a:t>6</a:t>
              </a:r>
            </a:p>
          </p:txBody>
        </p:sp>
      </p:grpSp>
      <p:sp>
        <p:nvSpPr>
          <p:cNvPr id="43" name="Rektangel 30"/>
          <p:cNvSpPr>
            <a:spLocks noChangeArrowheads="1"/>
          </p:cNvSpPr>
          <p:nvPr/>
        </p:nvSpPr>
        <p:spPr bwMode="auto">
          <a:xfrm>
            <a:off x="1026071" y="3022184"/>
            <a:ext cx="7693653" cy="354012"/>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chemeClr val="bg1"/>
              </a:solidFill>
              <a:latin typeface="Arial" pitchFamily="34" charset="0"/>
              <a:ea typeface="ＭＳ Ｐゴシック" pitchFamily="-97" charset="-128"/>
            </a:endParaRPr>
          </a:p>
        </p:txBody>
      </p:sp>
      <p:sp>
        <p:nvSpPr>
          <p:cNvPr id="44" name="Tekstboks 44"/>
          <p:cNvSpPr txBox="1">
            <a:spLocks noChangeArrowheads="1"/>
          </p:cNvSpPr>
          <p:nvPr/>
        </p:nvSpPr>
        <p:spPr bwMode="auto">
          <a:xfrm>
            <a:off x="1060997" y="3061871"/>
            <a:ext cx="7289042" cy="338554"/>
          </a:xfrm>
          <a:prstGeom prst="rect">
            <a:avLst/>
          </a:prstGeom>
          <a:noFill/>
          <a:ln w="9525">
            <a:noFill/>
            <a:miter lim="800000"/>
            <a:headEnd/>
            <a:tailEnd/>
          </a:ln>
        </p:spPr>
        <p:txBody>
          <a:bodyPr wrap="square">
            <a:spAutoFit/>
          </a:bodyPr>
          <a:lstStyle/>
          <a:p>
            <a:r>
              <a:rPr lang="en-US" sz="1600" b="1" dirty="0">
                <a:solidFill>
                  <a:schemeClr val="bg1"/>
                </a:solidFill>
              </a:rPr>
              <a:t>Recommender Systems in E-learning Environments</a:t>
            </a:r>
            <a:endParaRPr lang="da-DK" sz="1600" b="1" dirty="0">
              <a:solidFill>
                <a:schemeClr val="bg1"/>
              </a:solidFill>
            </a:endParaRPr>
          </a:p>
        </p:txBody>
      </p:sp>
      <p:sp>
        <p:nvSpPr>
          <p:cNvPr id="55" name="Rektangel 30"/>
          <p:cNvSpPr>
            <a:spLocks noChangeArrowheads="1"/>
          </p:cNvSpPr>
          <p:nvPr/>
        </p:nvSpPr>
        <p:spPr bwMode="auto">
          <a:xfrm>
            <a:off x="1026071" y="3462672"/>
            <a:ext cx="7693653" cy="354012"/>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chemeClr val="bg1"/>
              </a:solidFill>
              <a:latin typeface="Arial" pitchFamily="34" charset="0"/>
              <a:ea typeface="ＭＳ Ｐゴシック" pitchFamily="-97" charset="-128"/>
            </a:endParaRPr>
          </a:p>
        </p:txBody>
      </p:sp>
      <p:sp>
        <p:nvSpPr>
          <p:cNvPr id="56" name="Tekstboks 44"/>
          <p:cNvSpPr txBox="1">
            <a:spLocks noChangeArrowheads="1"/>
          </p:cNvSpPr>
          <p:nvPr/>
        </p:nvSpPr>
        <p:spPr bwMode="auto">
          <a:xfrm>
            <a:off x="1060997" y="3502359"/>
            <a:ext cx="7289042" cy="338554"/>
          </a:xfrm>
          <a:prstGeom prst="rect">
            <a:avLst/>
          </a:prstGeom>
          <a:noFill/>
          <a:ln w="9525">
            <a:noFill/>
            <a:miter lim="800000"/>
            <a:headEnd/>
            <a:tailEnd/>
          </a:ln>
        </p:spPr>
        <p:txBody>
          <a:bodyPr wrap="square">
            <a:spAutoFit/>
          </a:bodyPr>
          <a:lstStyle/>
          <a:p>
            <a:r>
              <a:rPr lang="en-US" sz="1600" b="1" dirty="0">
                <a:solidFill>
                  <a:schemeClr val="bg1"/>
                </a:solidFill>
              </a:rPr>
              <a:t>Design, Architecture and Interface of </a:t>
            </a:r>
            <a:r>
              <a:rPr lang="en-US" sz="1600" b="1" dirty="0" err="1">
                <a:solidFill>
                  <a:schemeClr val="bg1"/>
                </a:solidFill>
              </a:rPr>
              <a:t>Protus</a:t>
            </a:r>
            <a:r>
              <a:rPr lang="en-US" sz="1600" b="1" dirty="0">
                <a:solidFill>
                  <a:schemeClr val="bg1"/>
                </a:solidFill>
              </a:rPr>
              <a:t> System</a:t>
            </a:r>
            <a:endParaRPr lang="da-DK" sz="1600" b="1" dirty="0">
              <a:solidFill>
                <a:schemeClr val="bg1"/>
              </a:solidFill>
            </a:endParaRPr>
          </a:p>
        </p:txBody>
      </p:sp>
      <p:sp>
        <p:nvSpPr>
          <p:cNvPr id="57" name="Rektangel 30"/>
          <p:cNvSpPr>
            <a:spLocks noChangeArrowheads="1"/>
          </p:cNvSpPr>
          <p:nvPr/>
        </p:nvSpPr>
        <p:spPr bwMode="auto">
          <a:xfrm>
            <a:off x="1039718" y="3906623"/>
            <a:ext cx="7693653" cy="354012"/>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chemeClr val="bg1"/>
              </a:solidFill>
              <a:latin typeface="Arial" pitchFamily="34" charset="0"/>
              <a:ea typeface="ＭＳ Ｐゴシック" pitchFamily="-97" charset="-128"/>
            </a:endParaRPr>
          </a:p>
        </p:txBody>
      </p:sp>
      <p:sp>
        <p:nvSpPr>
          <p:cNvPr id="58" name="Tekstboks 44"/>
          <p:cNvSpPr txBox="1">
            <a:spLocks noChangeArrowheads="1"/>
          </p:cNvSpPr>
          <p:nvPr/>
        </p:nvSpPr>
        <p:spPr bwMode="auto">
          <a:xfrm>
            <a:off x="1074644" y="3946310"/>
            <a:ext cx="7289042" cy="338554"/>
          </a:xfrm>
          <a:prstGeom prst="rect">
            <a:avLst/>
          </a:prstGeom>
          <a:noFill/>
          <a:ln w="9525">
            <a:noFill/>
            <a:miter lim="800000"/>
            <a:headEnd/>
            <a:tailEnd/>
          </a:ln>
        </p:spPr>
        <p:txBody>
          <a:bodyPr wrap="square">
            <a:spAutoFit/>
          </a:bodyPr>
          <a:lstStyle/>
          <a:p>
            <a:r>
              <a:rPr lang="en-US" sz="1600" b="1" dirty="0">
                <a:solidFill>
                  <a:schemeClr val="bg1"/>
                </a:solidFill>
              </a:rPr>
              <a:t>Evaluation and Discussion</a:t>
            </a:r>
            <a:endParaRPr lang="da-DK" sz="1600" b="1" dirty="0">
              <a:solidFill>
                <a:schemeClr val="bg1"/>
              </a:solidFill>
            </a:endParaRPr>
          </a:p>
        </p:txBody>
      </p:sp>
      <p:sp>
        <p:nvSpPr>
          <p:cNvPr id="59" name="Rektangel 30"/>
          <p:cNvSpPr>
            <a:spLocks noChangeArrowheads="1"/>
          </p:cNvSpPr>
          <p:nvPr/>
        </p:nvSpPr>
        <p:spPr bwMode="auto">
          <a:xfrm>
            <a:off x="1039718" y="4308059"/>
            <a:ext cx="7693653" cy="354012"/>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chemeClr val="bg1"/>
              </a:solidFill>
              <a:latin typeface="Arial" pitchFamily="34" charset="0"/>
              <a:ea typeface="ＭＳ Ｐゴシック" pitchFamily="-97" charset="-128"/>
            </a:endParaRPr>
          </a:p>
        </p:txBody>
      </p:sp>
      <p:sp>
        <p:nvSpPr>
          <p:cNvPr id="60" name="Tekstboks 44"/>
          <p:cNvSpPr txBox="1">
            <a:spLocks noChangeArrowheads="1"/>
          </p:cNvSpPr>
          <p:nvPr/>
        </p:nvSpPr>
        <p:spPr bwMode="auto">
          <a:xfrm>
            <a:off x="1074644" y="4347746"/>
            <a:ext cx="7289042" cy="338554"/>
          </a:xfrm>
          <a:prstGeom prst="rect">
            <a:avLst/>
          </a:prstGeom>
          <a:noFill/>
          <a:ln w="9525">
            <a:noFill/>
            <a:miter lim="800000"/>
            <a:headEnd/>
            <a:tailEnd/>
          </a:ln>
        </p:spPr>
        <p:txBody>
          <a:bodyPr wrap="square">
            <a:spAutoFit/>
          </a:bodyPr>
          <a:lstStyle/>
          <a:p>
            <a:r>
              <a:rPr lang="en-US" sz="1600" b="1" dirty="0" smtClean="0">
                <a:solidFill>
                  <a:schemeClr val="bg1"/>
                </a:solidFill>
              </a:rPr>
              <a:t>Conclusions</a:t>
            </a:r>
            <a:endParaRPr lang="da-DK" sz="1600" b="1" dirty="0">
              <a:solidFill>
                <a:schemeClr val="bg1"/>
              </a:solidFill>
            </a:endParaRPr>
          </a:p>
        </p:txBody>
      </p:sp>
      <p:sp>
        <p:nvSpPr>
          <p:cNvPr id="39" name="Tekstboks 44"/>
          <p:cNvSpPr txBox="1">
            <a:spLocks noChangeArrowheads="1"/>
          </p:cNvSpPr>
          <p:nvPr/>
        </p:nvSpPr>
        <p:spPr bwMode="auto">
          <a:xfrm>
            <a:off x="1074644" y="2177425"/>
            <a:ext cx="7289042" cy="338554"/>
          </a:xfrm>
          <a:prstGeom prst="rect">
            <a:avLst/>
          </a:prstGeom>
          <a:solidFill>
            <a:srgbClr val="61E189"/>
          </a:solidFill>
          <a:ln w="9525">
            <a:noFill/>
            <a:miter lim="800000"/>
            <a:headEnd/>
            <a:tailEnd/>
          </a:ln>
        </p:spPr>
        <p:txBody>
          <a:bodyPr wrap="square">
            <a:spAutoFit/>
          </a:bodyPr>
          <a:lstStyle/>
          <a:p>
            <a:r>
              <a:rPr lang="en-US" sz="1600" b="1" dirty="0" smtClean="0">
                <a:solidFill>
                  <a:schemeClr val="bg1"/>
                </a:solidFill>
              </a:rPr>
              <a:t>Introduction</a:t>
            </a:r>
            <a:endParaRPr lang="da-DK" sz="1600" b="1" dirty="0">
              <a:solidFill>
                <a:schemeClr val="bg1"/>
              </a:solidFill>
            </a:endParaRPr>
          </a:p>
        </p:txBody>
      </p:sp>
    </p:spTree>
    <p:extLst>
      <p:ext uri="{BB962C8B-B14F-4D97-AF65-F5344CB8AC3E}">
        <p14:creationId xmlns:p14="http://schemas.microsoft.com/office/powerpoint/2010/main" val="384741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effectLst/>
              </a:rPr>
              <a:t>Protus</a:t>
            </a:r>
            <a:r>
              <a:rPr lang="en-US" dirty="0">
                <a:effectLst/>
              </a:rPr>
              <a:t> Interface</a:t>
            </a:r>
            <a:endParaRPr lang="en-US" dirty="0"/>
          </a:p>
        </p:txBody>
      </p:sp>
      <p:sp>
        <p:nvSpPr>
          <p:cNvPr id="4" name="Footer Placeholder 3"/>
          <p:cNvSpPr>
            <a:spLocks noGrp="1"/>
          </p:cNvSpPr>
          <p:nvPr>
            <p:ph type="ftr" sz="quarter" idx="11"/>
          </p:nvPr>
        </p:nvSpPr>
        <p:spPr/>
        <p:txBody>
          <a:bodyPr/>
          <a:lstStyle/>
          <a:p>
            <a:r>
              <a:rPr lang="en-US" dirty="0"/>
              <a:t>Workshop 2014</a:t>
            </a:r>
            <a:r>
              <a:rPr lang="sr-Latn-RS" dirty="0"/>
              <a:t>,</a:t>
            </a:r>
            <a:r>
              <a:rPr lang="en-US" dirty="0"/>
              <a:t> </a:t>
            </a:r>
            <a:r>
              <a:rPr lang="en-US" dirty="0" err="1"/>
              <a:t>Sinaia</a:t>
            </a:r>
            <a:r>
              <a:rPr lang="en-US" dirty="0"/>
              <a:t>, Romania</a:t>
            </a:r>
          </a:p>
        </p:txBody>
      </p:sp>
      <p:sp>
        <p:nvSpPr>
          <p:cNvPr id="5" name="Slide Number Placeholder 4"/>
          <p:cNvSpPr>
            <a:spLocks noGrp="1"/>
          </p:cNvSpPr>
          <p:nvPr>
            <p:ph type="sldNum" sz="quarter" idx="12"/>
          </p:nvPr>
        </p:nvSpPr>
        <p:spPr/>
        <p:txBody>
          <a:bodyPr/>
          <a:lstStyle/>
          <a:p>
            <a:fld id="{B3C8D34D-C890-40B5-A129-57F713BE0812}" type="slidenum">
              <a:rPr lang="en-US" smtClean="0"/>
              <a:t>20</a:t>
            </a:fld>
            <a:endParaRPr lang="en-US" dirty="0"/>
          </a:p>
        </p:txBody>
      </p:sp>
      <p:graphicFrame>
        <p:nvGraphicFramePr>
          <p:cNvPr id="6" name="Content Placeholder 4"/>
          <p:cNvGraphicFramePr>
            <a:graphicFrameLocks/>
          </p:cNvGraphicFramePr>
          <p:nvPr>
            <p:extLst>
              <p:ext uri="{D42A27DB-BD31-4B8C-83A1-F6EECF244321}">
                <p14:modId xmlns:p14="http://schemas.microsoft.com/office/powerpoint/2010/main" val="3624362443"/>
              </p:ext>
            </p:extLst>
          </p:nvPr>
        </p:nvGraphicFramePr>
        <p:xfrm>
          <a:off x="228600" y="1403350"/>
          <a:ext cx="86868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327547" y="2486532"/>
            <a:ext cx="1487606" cy="584775"/>
          </a:xfrm>
          <a:prstGeom prst="rect">
            <a:avLst/>
          </a:prstGeom>
          <a:noFill/>
        </p:spPr>
        <p:txBody>
          <a:bodyPr wrap="square" rtlCol="0">
            <a:spAutoFit/>
          </a:bodyPr>
          <a:lstStyle/>
          <a:p>
            <a:pPr algn="ctr"/>
            <a:r>
              <a:rPr lang="sr-Latn-RS" sz="1600" b="1" dirty="0" smtClean="0">
                <a:solidFill>
                  <a:schemeClr val="bg1"/>
                </a:solidFill>
              </a:rPr>
              <a:t>Learner’s interface</a:t>
            </a:r>
            <a:endParaRPr lang="en-US" sz="1600" b="1" dirty="0">
              <a:solidFill>
                <a:schemeClr val="bg1"/>
              </a:solidFill>
            </a:endParaRPr>
          </a:p>
        </p:txBody>
      </p:sp>
      <p:sp>
        <p:nvSpPr>
          <p:cNvPr id="8" name="TextBox 7"/>
          <p:cNvSpPr txBox="1"/>
          <p:nvPr/>
        </p:nvSpPr>
        <p:spPr>
          <a:xfrm>
            <a:off x="487908" y="4554643"/>
            <a:ext cx="1166883" cy="584775"/>
          </a:xfrm>
          <a:prstGeom prst="rect">
            <a:avLst/>
          </a:prstGeom>
          <a:noFill/>
        </p:spPr>
        <p:txBody>
          <a:bodyPr wrap="square" rtlCol="0">
            <a:spAutoFit/>
          </a:bodyPr>
          <a:lstStyle/>
          <a:p>
            <a:pPr algn="ctr"/>
            <a:r>
              <a:rPr lang="sr-Latn-RS" sz="1600" b="1" dirty="0" smtClean="0">
                <a:solidFill>
                  <a:schemeClr val="bg1"/>
                </a:solidFill>
              </a:rPr>
              <a:t>Teacher’s interface</a:t>
            </a:r>
            <a:endParaRPr lang="en-US" sz="1600" b="1" dirty="0">
              <a:solidFill>
                <a:schemeClr val="bg1"/>
              </a:solidFill>
            </a:endParaRPr>
          </a:p>
        </p:txBody>
      </p:sp>
    </p:spTree>
    <p:extLst>
      <p:ext uri="{BB962C8B-B14F-4D97-AF65-F5344CB8AC3E}">
        <p14:creationId xmlns:p14="http://schemas.microsoft.com/office/powerpoint/2010/main" val="10767270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Doctoral dissertation</a:t>
            </a:r>
            <a:r>
              <a:rPr lang="sr-Latn-RS" smtClean="0"/>
              <a:t>, Aleksandra Klašnja-Milićević</a:t>
            </a:r>
            <a:endParaRPr lang="en-US" dirty="0"/>
          </a:p>
        </p:txBody>
      </p:sp>
      <p:sp>
        <p:nvSpPr>
          <p:cNvPr id="5" name="Slide Number Placeholder 4"/>
          <p:cNvSpPr>
            <a:spLocks noGrp="1"/>
          </p:cNvSpPr>
          <p:nvPr>
            <p:ph type="sldNum" sz="quarter" idx="12"/>
          </p:nvPr>
        </p:nvSpPr>
        <p:spPr/>
        <p:txBody>
          <a:bodyPr/>
          <a:lstStyle/>
          <a:p>
            <a:fld id="{B3C8D34D-C890-40B5-A129-57F713BE0812}" type="slidenum">
              <a:rPr lang="en-US" smtClean="0"/>
              <a:t>21</a:t>
            </a:fld>
            <a:endParaRPr lang="en-US"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82" r="10410"/>
          <a:stretch/>
        </p:blipFill>
        <p:spPr bwMode="auto">
          <a:xfrm>
            <a:off x="-1310185" y="0"/>
            <a:ext cx="10590663" cy="731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79878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Creating tag in Protus</a:t>
            </a:r>
            <a:endParaRPr lang="en-US" dirty="0"/>
          </a:p>
        </p:txBody>
      </p:sp>
      <p:sp>
        <p:nvSpPr>
          <p:cNvPr id="3" name="Content Placeholder 2"/>
          <p:cNvSpPr>
            <a:spLocks noGrp="1"/>
          </p:cNvSpPr>
          <p:nvPr>
            <p:ph idx="1"/>
          </p:nvPr>
        </p:nvSpPr>
        <p:spPr/>
        <p:txBody>
          <a:bodyPr>
            <a:normAutofit lnSpcReduction="10000"/>
          </a:bodyPr>
          <a:lstStyle/>
          <a:p>
            <a:pPr>
              <a:spcBef>
                <a:spcPts val="1200"/>
              </a:spcBef>
            </a:pPr>
            <a:r>
              <a:rPr lang="sr-Latn-RS" sz="2200" dirty="0" smtClean="0"/>
              <a:t>Click </a:t>
            </a:r>
            <a:r>
              <a:rPr lang="en-US" sz="2200" dirty="0" smtClean="0"/>
              <a:t>on </a:t>
            </a:r>
            <a:r>
              <a:rPr lang="en-US" sz="2200" dirty="0"/>
              <a:t>active learning object in the content and enter arbitrary keywords in the appropriate </a:t>
            </a:r>
            <a:r>
              <a:rPr lang="en-US" sz="2200" dirty="0" err="1"/>
              <a:t>textfield</a:t>
            </a:r>
            <a:r>
              <a:rPr lang="en-US" sz="2200" dirty="0"/>
              <a:t>. </a:t>
            </a:r>
            <a:endParaRPr lang="sr-Latn-RS" sz="2200" dirty="0" smtClean="0"/>
          </a:p>
          <a:p>
            <a:pPr marL="914400" lvl="1" indent="-514350">
              <a:spcBef>
                <a:spcPts val="1200"/>
              </a:spcBef>
            </a:pPr>
            <a:r>
              <a:rPr lang="en-US" sz="2000" dirty="0" smtClean="0"/>
              <a:t>The </a:t>
            </a:r>
            <a:r>
              <a:rPr lang="en-US" sz="2000" dirty="0"/>
              <a:t>system allows </a:t>
            </a:r>
            <a:r>
              <a:rPr lang="en-US" sz="2000" dirty="0" smtClean="0"/>
              <a:t>participants</a:t>
            </a:r>
            <a:r>
              <a:rPr lang="sr-Latn-RS" sz="2000" dirty="0" smtClean="0"/>
              <a:t>:</a:t>
            </a:r>
          </a:p>
          <a:p>
            <a:pPr marL="1314450" lvl="2" indent="-514350">
              <a:spcBef>
                <a:spcPts val="1200"/>
              </a:spcBef>
            </a:pPr>
            <a:r>
              <a:rPr lang="en-US" sz="1800" dirty="0" smtClean="0"/>
              <a:t>to </a:t>
            </a:r>
            <a:r>
              <a:rPr lang="en-US" sz="1800" dirty="0"/>
              <a:t>enter as many tags as they wish, separated by commas. </a:t>
            </a:r>
            <a:endParaRPr lang="sr-Latn-RS" sz="1800" dirty="0" smtClean="0"/>
          </a:p>
          <a:p>
            <a:pPr marL="1314450" lvl="2" indent="-514350">
              <a:spcBef>
                <a:spcPts val="1200"/>
              </a:spcBef>
            </a:pPr>
            <a:r>
              <a:rPr lang="en-US" sz="1800" dirty="0" smtClean="0"/>
              <a:t>to </a:t>
            </a:r>
            <a:r>
              <a:rPr lang="en-US" sz="1800" dirty="0"/>
              <a:t>use spaces in tags, rather than restricting the participant to a single word. </a:t>
            </a:r>
            <a:endParaRPr lang="sr-Latn-RS" sz="1800" dirty="0" smtClean="0"/>
          </a:p>
          <a:p>
            <a:pPr marL="1314450" lvl="2" indent="-514350">
              <a:spcBef>
                <a:spcPts val="1200"/>
              </a:spcBef>
            </a:pPr>
            <a:r>
              <a:rPr lang="sr-Latn-RS" sz="1800" dirty="0" smtClean="0"/>
              <a:t>to</a:t>
            </a:r>
            <a:r>
              <a:rPr lang="en-US" sz="1800" dirty="0" smtClean="0"/>
              <a:t> </a:t>
            </a:r>
            <a:r>
              <a:rPr lang="en-US" sz="1800" dirty="0"/>
              <a:t>use of multi-word tags to eliminate the problem of establishing a convention for word combination.</a:t>
            </a:r>
          </a:p>
          <a:p>
            <a:pPr>
              <a:spcBef>
                <a:spcPts val="1200"/>
              </a:spcBef>
            </a:pPr>
            <a:r>
              <a:rPr lang="en-US" sz="2200" dirty="0" smtClean="0"/>
              <a:t>The </a:t>
            </a:r>
            <a:r>
              <a:rPr lang="en-US" sz="2200" dirty="0"/>
              <a:t>functionality available by clicking on an active learning object </a:t>
            </a:r>
            <a:r>
              <a:rPr lang="en-US" sz="2200" dirty="0" smtClean="0"/>
              <a:t>includes</a:t>
            </a:r>
            <a:r>
              <a:rPr lang="sr-Latn-RS" sz="2200" dirty="0" smtClean="0"/>
              <a:t>:</a:t>
            </a:r>
          </a:p>
          <a:p>
            <a:pPr lvl="1">
              <a:spcBef>
                <a:spcPts val="1200"/>
              </a:spcBef>
            </a:pPr>
            <a:r>
              <a:rPr lang="en-US" sz="2000" dirty="0" smtClean="0"/>
              <a:t>searching </a:t>
            </a:r>
            <a:r>
              <a:rPr lang="en-US" sz="2000" dirty="0"/>
              <a:t>and categorization, </a:t>
            </a:r>
            <a:endParaRPr lang="sr-Latn-RS" sz="2000" dirty="0" smtClean="0"/>
          </a:p>
          <a:p>
            <a:pPr lvl="1">
              <a:spcBef>
                <a:spcPts val="1200"/>
              </a:spcBef>
            </a:pPr>
            <a:r>
              <a:rPr lang="en-US" sz="2000" dirty="0" smtClean="0"/>
              <a:t>the </a:t>
            </a:r>
            <a:r>
              <a:rPr lang="en-US" sz="2000" dirty="0"/>
              <a:t>ability to add tags or notes, </a:t>
            </a:r>
            <a:r>
              <a:rPr lang="en-US" sz="2000" dirty="0" smtClean="0"/>
              <a:t>and</a:t>
            </a:r>
            <a:endParaRPr lang="sr-Latn-RS" sz="2000" dirty="0" smtClean="0"/>
          </a:p>
          <a:p>
            <a:pPr lvl="1">
              <a:spcBef>
                <a:spcPts val="1200"/>
              </a:spcBef>
            </a:pPr>
            <a:r>
              <a:rPr lang="en-US" sz="2000" dirty="0" smtClean="0"/>
              <a:t>to </a:t>
            </a:r>
            <a:r>
              <a:rPr lang="en-US" sz="2000" dirty="0"/>
              <a:t>modify/delete selected tags or notes. </a:t>
            </a:r>
          </a:p>
          <a:p>
            <a:pPr>
              <a:spcBef>
                <a:spcPts val="1200"/>
              </a:spcBef>
            </a:pPr>
            <a:endParaRPr lang="en-US" sz="2400" dirty="0"/>
          </a:p>
        </p:txBody>
      </p:sp>
      <p:sp>
        <p:nvSpPr>
          <p:cNvPr id="4" name="Footer Placeholder 3"/>
          <p:cNvSpPr>
            <a:spLocks noGrp="1"/>
          </p:cNvSpPr>
          <p:nvPr>
            <p:ph type="ftr" sz="quarter" idx="11"/>
          </p:nvPr>
        </p:nvSpPr>
        <p:spPr/>
        <p:txBody>
          <a:bodyPr/>
          <a:lstStyle/>
          <a:p>
            <a:r>
              <a:rPr lang="en-US" dirty="0"/>
              <a:t>Workshop 2014</a:t>
            </a:r>
            <a:r>
              <a:rPr lang="sr-Latn-RS" dirty="0"/>
              <a:t>,</a:t>
            </a:r>
            <a:r>
              <a:rPr lang="en-US" dirty="0"/>
              <a:t> </a:t>
            </a:r>
            <a:r>
              <a:rPr lang="en-US" dirty="0" err="1"/>
              <a:t>Sinaia</a:t>
            </a:r>
            <a:r>
              <a:rPr lang="en-US" dirty="0"/>
              <a:t>, Romania</a:t>
            </a:r>
          </a:p>
        </p:txBody>
      </p:sp>
      <p:sp>
        <p:nvSpPr>
          <p:cNvPr id="5" name="Slide Number Placeholder 4"/>
          <p:cNvSpPr>
            <a:spLocks noGrp="1"/>
          </p:cNvSpPr>
          <p:nvPr>
            <p:ph type="sldNum" sz="quarter" idx="12"/>
          </p:nvPr>
        </p:nvSpPr>
        <p:spPr/>
        <p:txBody>
          <a:bodyPr/>
          <a:lstStyle/>
          <a:p>
            <a:fld id="{B3C8D34D-C890-40B5-A129-57F713BE0812}" type="slidenum">
              <a:rPr lang="en-US" smtClean="0"/>
              <a:t>22</a:t>
            </a:fld>
            <a:endParaRPr lang="en-US" dirty="0"/>
          </a:p>
        </p:txBody>
      </p:sp>
    </p:spTree>
    <p:extLst>
      <p:ext uri="{BB962C8B-B14F-4D97-AF65-F5344CB8AC3E}">
        <p14:creationId xmlns:p14="http://schemas.microsoft.com/office/powerpoint/2010/main" val="34401630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Tagging interface</a:t>
            </a:r>
            <a:endParaRPr lang="en-US" dirty="0"/>
          </a:p>
        </p:txBody>
      </p:sp>
      <p:sp>
        <p:nvSpPr>
          <p:cNvPr id="4" name="Footer Placeholder 3"/>
          <p:cNvSpPr>
            <a:spLocks noGrp="1"/>
          </p:cNvSpPr>
          <p:nvPr>
            <p:ph type="ftr" sz="quarter" idx="11"/>
          </p:nvPr>
        </p:nvSpPr>
        <p:spPr/>
        <p:txBody>
          <a:bodyPr/>
          <a:lstStyle/>
          <a:p>
            <a:r>
              <a:rPr lang="en-US" dirty="0"/>
              <a:t>Workshop 2014</a:t>
            </a:r>
            <a:r>
              <a:rPr lang="sr-Latn-RS" dirty="0"/>
              <a:t>,</a:t>
            </a:r>
            <a:r>
              <a:rPr lang="en-US" dirty="0"/>
              <a:t> </a:t>
            </a:r>
            <a:r>
              <a:rPr lang="en-US" dirty="0" err="1"/>
              <a:t>Sinaia</a:t>
            </a:r>
            <a:r>
              <a:rPr lang="en-US" dirty="0"/>
              <a:t>, Romania</a:t>
            </a:r>
          </a:p>
        </p:txBody>
      </p:sp>
      <p:sp>
        <p:nvSpPr>
          <p:cNvPr id="5" name="Slide Number Placeholder 4"/>
          <p:cNvSpPr>
            <a:spLocks noGrp="1"/>
          </p:cNvSpPr>
          <p:nvPr>
            <p:ph type="sldNum" sz="quarter" idx="12"/>
          </p:nvPr>
        </p:nvSpPr>
        <p:spPr/>
        <p:txBody>
          <a:bodyPr/>
          <a:lstStyle/>
          <a:p>
            <a:fld id="{B3C8D34D-C890-40B5-A129-57F713BE0812}" type="slidenum">
              <a:rPr lang="en-US" smtClean="0"/>
              <a:t>23</a:t>
            </a:fld>
            <a:endParaRPr lang="en-US" dirty="0"/>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2967" y="1665027"/>
            <a:ext cx="3858215" cy="3474171"/>
          </a:xfrm>
          <a:prstGeom prst="rect">
            <a:avLst/>
          </a:prstGeom>
          <a:noFill/>
          <a:ln>
            <a:noFill/>
          </a:ln>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5208905" y="1652586"/>
            <a:ext cx="1273810" cy="3552825"/>
          </a:xfrm>
          <a:prstGeom prst="rect">
            <a:avLst/>
          </a:prstGeom>
          <a:noFill/>
          <a:ln>
            <a:noFill/>
          </a:ln>
        </p:spPr>
      </p:pic>
    </p:spTree>
    <p:extLst>
      <p:ext uri="{BB962C8B-B14F-4D97-AF65-F5344CB8AC3E}">
        <p14:creationId xmlns:p14="http://schemas.microsoft.com/office/powerpoint/2010/main" val="18185997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7523328" cy="1143000"/>
          </a:xfrm>
        </p:spPr>
        <p:txBody>
          <a:bodyPr>
            <a:normAutofit fontScale="90000"/>
          </a:bodyPr>
          <a:lstStyle/>
          <a:p>
            <a:r>
              <a:rPr lang="sr-Latn-CS" dirty="0"/>
              <a:t>The recommendation component</a:t>
            </a:r>
            <a:r>
              <a:rPr lang="en-US" dirty="0"/>
              <a:t> </a:t>
            </a:r>
          </a:p>
        </p:txBody>
      </p:sp>
      <p:sp>
        <p:nvSpPr>
          <p:cNvPr id="4" name="Footer Placeholder 3"/>
          <p:cNvSpPr>
            <a:spLocks noGrp="1"/>
          </p:cNvSpPr>
          <p:nvPr>
            <p:ph type="ftr" sz="quarter" idx="11"/>
          </p:nvPr>
        </p:nvSpPr>
        <p:spPr/>
        <p:txBody>
          <a:bodyPr/>
          <a:lstStyle/>
          <a:p>
            <a:r>
              <a:rPr lang="en-US" dirty="0"/>
              <a:t>Workshop 2014</a:t>
            </a:r>
            <a:r>
              <a:rPr lang="sr-Latn-RS" dirty="0"/>
              <a:t>,</a:t>
            </a:r>
            <a:r>
              <a:rPr lang="en-US" dirty="0"/>
              <a:t> </a:t>
            </a:r>
            <a:r>
              <a:rPr lang="en-US" dirty="0" err="1"/>
              <a:t>Sinaia</a:t>
            </a:r>
            <a:r>
              <a:rPr lang="en-US" dirty="0"/>
              <a:t>, Romania</a:t>
            </a:r>
          </a:p>
        </p:txBody>
      </p:sp>
      <p:sp>
        <p:nvSpPr>
          <p:cNvPr id="5" name="Slide Number Placeholder 4"/>
          <p:cNvSpPr>
            <a:spLocks noGrp="1"/>
          </p:cNvSpPr>
          <p:nvPr>
            <p:ph type="sldNum" sz="quarter" idx="12"/>
          </p:nvPr>
        </p:nvSpPr>
        <p:spPr/>
        <p:txBody>
          <a:bodyPr/>
          <a:lstStyle/>
          <a:p>
            <a:fld id="{B3C8D34D-C890-40B5-A129-57F713BE0812}" type="slidenum">
              <a:rPr lang="en-US" smtClean="0"/>
              <a:t>24</a:t>
            </a:fld>
            <a:endParaRPr lang="en-US" dirty="0"/>
          </a:p>
        </p:txBody>
      </p:sp>
      <p:pic>
        <p:nvPicPr>
          <p:cNvPr id="6" name="Content Placeholder 5"/>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777923" y="1567052"/>
            <a:ext cx="6782937" cy="4287837"/>
          </a:xfrm>
          <a:prstGeom prst="rect">
            <a:avLst/>
          </a:prstGeom>
        </p:spPr>
      </p:pic>
    </p:spTree>
    <p:extLst>
      <p:ext uri="{BB962C8B-B14F-4D97-AF65-F5344CB8AC3E}">
        <p14:creationId xmlns:p14="http://schemas.microsoft.com/office/powerpoint/2010/main" val="23056962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7455090" cy="1143000"/>
          </a:xfrm>
        </p:spPr>
        <p:txBody>
          <a:bodyPr>
            <a:normAutofit fontScale="90000"/>
          </a:bodyPr>
          <a:lstStyle/>
          <a:p>
            <a:r>
              <a:rPr lang="en-US" dirty="0"/>
              <a:t>The recommendation component </a:t>
            </a:r>
          </a:p>
        </p:txBody>
      </p:sp>
      <p:sp>
        <p:nvSpPr>
          <p:cNvPr id="4" name="Footer Placeholder 3"/>
          <p:cNvSpPr>
            <a:spLocks noGrp="1"/>
          </p:cNvSpPr>
          <p:nvPr>
            <p:ph type="ftr" sz="quarter" idx="11"/>
          </p:nvPr>
        </p:nvSpPr>
        <p:spPr/>
        <p:txBody>
          <a:bodyPr/>
          <a:lstStyle/>
          <a:p>
            <a:r>
              <a:rPr lang="en-US" dirty="0"/>
              <a:t>Workshop 2014</a:t>
            </a:r>
            <a:r>
              <a:rPr lang="sr-Latn-RS" dirty="0"/>
              <a:t>,</a:t>
            </a:r>
            <a:r>
              <a:rPr lang="en-US" dirty="0"/>
              <a:t> </a:t>
            </a:r>
            <a:r>
              <a:rPr lang="en-US" dirty="0" err="1"/>
              <a:t>Sinaia</a:t>
            </a:r>
            <a:r>
              <a:rPr lang="en-US" dirty="0"/>
              <a:t>, Romania</a:t>
            </a:r>
          </a:p>
        </p:txBody>
      </p:sp>
      <p:sp>
        <p:nvSpPr>
          <p:cNvPr id="5" name="Slide Number Placeholder 4"/>
          <p:cNvSpPr>
            <a:spLocks noGrp="1"/>
          </p:cNvSpPr>
          <p:nvPr>
            <p:ph type="sldNum" sz="quarter" idx="12"/>
          </p:nvPr>
        </p:nvSpPr>
        <p:spPr/>
        <p:txBody>
          <a:bodyPr/>
          <a:lstStyle/>
          <a:p>
            <a:fld id="{B3C8D34D-C890-40B5-A129-57F713BE0812}" type="slidenum">
              <a:rPr lang="en-US" smtClean="0"/>
              <a:t>25</a:t>
            </a:fld>
            <a:endParaRPr lang="en-US" dirty="0"/>
          </a:p>
        </p:txBody>
      </p:sp>
      <p:sp>
        <p:nvSpPr>
          <p:cNvPr id="10" name="AutoShape 3"/>
          <p:cNvSpPr txBox="1">
            <a:spLocks noChangeArrowheads="1"/>
          </p:cNvSpPr>
          <p:nvPr/>
        </p:nvSpPr>
        <p:spPr bwMode="auto">
          <a:xfrm>
            <a:off x="685800" y="1371600"/>
            <a:ext cx="7918648" cy="4865712"/>
          </a:xfrm>
          <a:prstGeom prst="roundRect">
            <a:avLst>
              <a:gd name="adj" fmla="val 6389"/>
            </a:avLst>
          </a:prstGeom>
          <a:noFill/>
          <a:ln w="9525">
            <a:solidFill>
              <a:srgbClr val="79008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60000"/>
              </a:spcBef>
              <a:spcAft>
                <a:spcPct val="0"/>
              </a:spcAft>
              <a:buClr>
                <a:schemeClr val="accent1"/>
              </a:buClr>
              <a:buSzPct val="80000"/>
              <a:buFont typeface="Wingdings" charset="2"/>
              <a:buChar char="q"/>
              <a:defRPr sz="2000">
                <a:solidFill>
                  <a:schemeClr val="tx1"/>
                </a:solidFill>
                <a:latin typeface="+mn-lt"/>
                <a:ea typeface="+mn-ea"/>
                <a:cs typeface="+mn-cs"/>
              </a:defRPr>
            </a:lvl1pPr>
            <a:lvl2pPr marL="742950" indent="-285750" algn="l" rtl="0" fontAlgn="base">
              <a:spcBef>
                <a:spcPct val="60000"/>
              </a:spcBef>
              <a:spcAft>
                <a:spcPct val="0"/>
              </a:spcAft>
              <a:buClr>
                <a:schemeClr val="accent1"/>
              </a:buClr>
              <a:buFont typeface="Wingdings" charset="2"/>
              <a:buChar char="ø"/>
              <a:defRPr>
                <a:solidFill>
                  <a:schemeClr val="tx1"/>
                </a:solidFill>
                <a:latin typeface="+mn-lt"/>
              </a:defRPr>
            </a:lvl2pPr>
            <a:lvl3pPr marL="1143000" indent="-228600" algn="l" rtl="0" fontAlgn="base">
              <a:spcBef>
                <a:spcPct val="60000"/>
              </a:spcBef>
              <a:spcAft>
                <a:spcPct val="0"/>
              </a:spcAft>
              <a:buChar char="•"/>
              <a:defRPr sz="2000">
                <a:solidFill>
                  <a:schemeClr val="tx1"/>
                </a:solidFill>
                <a:latin typeface="+mn-lt"/>
              </a:defRPr>
            </a:lvl3pPr>
            <a:lvl4pPr marL="1600200" indent="-228600" algn="l" rtl="0" fontAlgn="base">
              <a:spcBef>
                <a:spcPct val="60000"/>
              </a:spcBef>
              <a:spcAft>
                <a:spcPct val="0"/>
              </a:spcAft>
              <a:buChar char="–"/>
              <a:defRPr>
                <a:solidFill>
                  <a:schemeClr val="tx1"/>
                </a:solidFill>
                <a:latin typeface="+mn-lt"/>
              </a:defRPr>
            </a:lvl4pPr>
            <a:lvl5pPr marL="2057400" indent="-228600" algn="l" rtl="0" fontAlgn="base">
              <a:spcBef>
                <a:spcPct val="60000"/>
              </a:spcBef>
              <a:spcAft>
                <a:spcPct val="0"/>
              </a:spcAft>
              <a:buChar char="»"/>
              <a:defRPr>
                <a:solidFill>
                  <a:schemeClr val="tx1"/>
                </a:solidFill>
                <a:latin typeface="+mn-lt"/>
              </a:defRPr>
            </a:lvl5pPr>
            <a:lvl6pPr marL="2514600" indent="-228600" algn="l" rtl="0" fontAlgn="base">
              <a:spcBef>
                <a:spcPct val="60000"/>
              </a:spcBef>
              <a:spcAft>
                <a:spcPct val="0"/>
              </a:spcAft>
              <a:buChar char="»"/>
              <a:defRPr>
                <a:solidFill>
                  <a:schemeClr val="tx1"/>
                </a:solidFill>
                <a:latin typeface="+mn-lt"/>
              </a:defRPr>
            </a:lvl6pPr>
            <a:lvl7pPr marL="2971800" indent="-228600" algn="l" rtl="0" fontAlgn="base">
              <a:spcBef>
                <a:spcPct val="60000"/>
              </a:spcBef>
              <a:spcAft>
                <a:spcPct val="0"/>
              </a:spcAft>
              <a:buChar char="»"/>
              <a:defRPr>
                <a:solidFill>
                  <a:schemeClr val="tx1"/>
                </a:solidFill>
                <a:latin typeface="+mn-lt"/>
              </a:defRPr>
            </a:lvl7pPr>
            <a:lvl8pPr marL="3429000" indent="-228600" algn="l" rtl="0" fontAlgn="base">
              <a:spcBef>
                <a:spcPct val="60000"/>
              </a:spcBef>
              <a:spcAft>
                <a:spcPct val="0"/>
              </a:spcAft>
              <a:buChar char="»"/>
              <a:defRPr>
                <a:solidFill>
                  <a:schemeClr val="tx1"/>
                </a:solidFill>
                <a:latin typeface="+mn-lt"/>
              </a:defRPr>
            </a:lvl8pPr>
            <a:lvl9pPr marL="3886200" indent="-228600" algn="l" rtl="0" fontAlgn="base">
              <a:spcBef>
                <a:spcPct val="60000"/>
              </a:spcBef>
              <a:spcAft>
                <a:spcPct val="0"/>
              </a:spcAft>
              <a:buChar char="»"/>
              <a:defRPr>
                <a:solidFill>
                  <a:schemeClr val="tx1"/>
                </a:solidFill>
                <a:latin typeface="+mn-lt"/>
              </a:defRPr>
            </a:lvl9pPr>
          </a:lstStyle>
          <a:p>
            <a:pPr marL="800100" marR="0" lvl="1" indent="-342900" algn="l" defTabSz="914400" rtl="0" eaLnBrk="1" fontAlgn="base" latinLnBrk="0" hangingPunct="1">
              <a:lnSpc>
                <a:spcPct val="90000"/>
              </a:lnSpc>
              <a:spcBef>
                <a:spcPct val="60000"/>
              </a:spcBef>
              <a:spcAft>
                <a:spcPct val="0"/>
              </a:spcAft>
              <a:buClr>
                <a:srgbClr val="790082"/>
              </a:buClr>
              <a:buSzTx/>
              <a:buFont typeface="Wingdings" charset="2"/>
              <a:buAutoNum type="arabicPeriod"/>
              <a:tabLst/>
              <a:defRPr/>
            </a:pPr>
            <a:r>
              <a:rPr kumimoji="0" lang="sr-Latn-CS" sz="1800" b="0" i="0" u="none" strike="noStrike" kern="0" cap="none" spc="0" normalizeH="0" baseline="0" noProof="0" dirty="0" smtClean="0">
                <a:ln>
                  <a:noFill/>
                </a:ln>
                <a:solidFill>
                  <a:srgbClr val="080808"/>
                </a:solidFill>
                <a:effectLst/>
                <a:uLnTx/>
                <a:uFillTx/>
                <a:latin typeface="+mj-lt"/>
              </a:rPr>
              <a:t>Learning Style identification</a:t>
            </a:r>
            <a:r>
              <a:rPr kumimoji="0" lang="en-US" sz="1800" b="0" i="0" u="none" strike="noStrike" kern="0" cap="none" spc="0" normalizeH="0" baseline="0" noProof="0" dirty="0" smtClean="0">
                <a:ln>
                  <a:noFill/>
                </a:ln>
                <a:solidFill>
                  <a:srgbClr val="080808"/>
                </a:solidFill>
                <a:effectLst/>
                <a:uLnTx/>
                <a:uFillTx/>
                <a:latin typeface="+mj-lt"/>
              </a:rPr>
              <a:t> </a:t>
            </a:r>
            <a:r>
              <a:rPr kumimoji="0" lang="sr-Latn-RS" sz="1800" b="0" i="0" u="none" strike="noStrike" kern="0" cap="none" spc="0" normalizeH="0" baseline="0" noProof="0" dirty="0" smtClean="0">
                <a:ln>
                  <a:noFill/>
                </a:ln>
                <a:solidFill>
                  <a:srgbClr val="080808"/>
                </a:solidFill>
                <a:effectLst/>
                <a:uLnTx/>
                <a:uFillTx/>
                <a:latin typeface="+mj-lt"/>
              </a:rPr>
              <a:t>- </a:t>
            </a:r>
            <a:r>
              <a:rPr kumimoji="0" lang="en-US" sz="1800" b="0" i="0" u="none" strike="noStrike" kern="0" cap="none" spc="0" normalizeH="0" baseline="0" noProof="0" dirty="0" smtClean="0">
                <a:ln>
                  <a:noFill/>
                </a:ln>
                <a:solidFill>
                  <a:srgbClr val="080808"/>
                </a:solidFill>
                <a:effectLst/>
                <a:uLnTx/>
                <a:uFillTx/>
                <a:latin typeface="+mj-lt"/>
              </a:rPr>
              <a:t>as unique manners in which learners begin to concentrate on,</a:t>
            </a:r>
            <a:r>
              <a:rPr kumimoji="0" lang="sr-Latn-RS" sz="1800" b="0" i="0" u="none" strike="noStrike" kern="0" cap="none" spc="0" normalizeH="0" baseline="0" noProof="0" dirty="0" smtClean="0">
                <a:ln>
                  <a:noFill/>
                </a:ln>
                <a:solidFill>
                  <a:srgbClr val="080808"/>
                </a:solidFill>
                <a:effectLst/>
                <a:uLnTx/>
                <a:uFillTx/>
                <a:latin typeface="+mj-lt"/>
              </a:rPr>
              <a:t> </a:t>
            </a:r>
            <a:r>
              <a:rPr kumimoji="0" lang="en-US" sz="1800" b="0" i="0" u="none" strike="noStrike" kern="0" cap="none" spc="0" normalizeH="0" baseline="0" noProof="0" dirty="0" smtClean="0">
                <a:ln>
                  <a:noFill/>
                </a:ln>
                <a:solidFill>
                  <a:srgbClr val="080808"/>
                </a:solidFill>
                <a:effectLst/>
                <a:uLnTx/>
                <a:uFillTx/>
                <a:latin typeface="+mj-lt"/>
              </a:rPr>
              <a:t>process, absorb, and retain new</a:t>
            </a:r>
            <a:r>
              <a:rPr kumimoji="0" lang="sr-Latn-RS" sz="1800" b="0" i="0" u="none" strike="noStrike" kern="0" cap="none" spc="0" normalizeH="0" baseline="0" noProof="0" dirty="0" smtClean="0">
                <a:ln>
                  <a:noFill/>
                </a:ln>
                <a:solidFill>
                  <a:srgbClr val="080808"/>
                </a:solidFill>
                <a:effectLst/>
                <a:uLnTx/>
                <a:uFillTx/>
                <a:latin typeface="+mj-lt"/>
              </a:rPr>
              <a:t> </a:t>
            </a:r>
            <a:r>
              <a:rPr kumimoji="0" lang="en-US" sz="1800" b="0" i="0" u="none" strike="noStrike" kern="0" cap="none" spc="0" normalizeH="0" baseline="0" noProof="0" dirty="0" smtClean="0">
                <a:ln>
                  <a:noFill/>
                </a:ln>
                <a:solidFill>
                  <a:srgbClr val="080808"/>
                </a:solidFill>
                <a:effectLst/>
                <a:uLnTx/>
                <a:uFillTx/>
                <a:latin typeface="+mj-lt"/>
              </a:rPr>
              <a:t>and difficult information (Dunn et al., 1984</a:t>
            </a:r>
            <a:r>
              <a:rPr kumimoji="0" lang="sr-Latn-RS" sz="1800" b="0" i="0" u="none" strike="noStrike" kern="0" cap="none" spc="0" normalizeH="0" baseline="0" noProof="0" dirty="0" smtClean="0">
                <a:ln>
                  <a:noFill/>
                </a:ln>
                <a:solidFill>
                  <a:srgbClr val="080808"/>
                </a:solidFill>
                <a:effectLst/>
                <a:uLnTx/>
                <a:uFillTx/>
                <a:latin typeface="+mj-lt"/>
              </a:rPr>
              <a:t>) - </a:t>
            </a:r>
            <a:r>
              <a:rPr kumimoji="0" lang="en-US" sz="1800" b="0" i="0" u="none" strike="noStrike" kern="0" cap="none" spc="0" normalizeH="0" baseline="0" noProof="0" dirty="0" smtClean="0">
                <a:ln>
                  <a:noFill/>
                </a:ln>
                <a:solidFill>
                  <a:srgbClr val="080808"/>
                </a:solidFill>
                <a:effectLst/>
                <a:uLnTx/>
                <a:uFillTx/>
                <a:latin typeface="+mj-lt"/>
              </a:rPr>
              <a:t>Index of Learning Styles (ILS) (Felder &amp; </a:t>
            </a:r>
            <a:r>
              <a:rPr kumimoji="0" lang="en-US" sz="1800" b="0" i="0" u="none" strike="noStrike" kern="0" cap="none" spc="0" normalizeH="0" baseline="0" noProof="0" dirty="0" err="1" smtClean="0">
                <a:ln>
                  <a:noFill/>
                </a:ln>
                <a:solidFill>
                  <a:srgbClr val="080808"/>
                </a:solidFill>
                <a:effectLst/>
                <a:uLnTx/>
                <a:uFillTx/>
                <a:latin typeface="+mj-lt"/>
              </a:rPr>
              <a:t>Soloman</a:t>
            </a:r>
            <a:r>
              <a:rPr kumimoji="0" lang="sr-Latn-RS" sz="1800" b="0" i="0" u="none" strike="noStrike" kern="0" cap="none" spc="0" normalizeH="0" baseline="0" noProof="0" dirty="0" smtClean="0">
                <a:ln>
                  <a:noFill/>
                </a:ln>
                <a:solidFill>
                  <a:srgbClr val="080808"/>
                </a:solidFill>
                <a:effectLst/>
                <a:uLnTx/>
                <a:uFillTx/>
                <a:latin typeface="+mj-lt"/>
              </a:rPr>
              <a:t>)</a:t>
            </a:r>
            <a:endParaRPr kumimoji="0" lang="sr-Latn-CS" sz="1800" b="0" i="0" u="none" strike="noStrike" kern="0" cap="none" spc="0" normalizeH="0" baseline="0" noProof="0" dirty="0" smtClean="0">
              <a:ln>
                <a:noFill/>
              </a:ln>
              <a:solidFill>
                <a:srgbClr val="080808"/>
              </a:solidFill>
              <a:effectLst/>
              <a:uLnTx/>
              <a:uFillTx/>
              <a:latin typeface="+mj-lt"/>
            </a:endParaRPr>
          </a:p>
          <a:p>
            <a:pPr marL="1295400" marR="0" lvl="2" indent="-381000" algn="l" defTabSz="914400" rtl="0" eaLnBrk="1" fontAlgn="base" latinLnBrk="0" hangingPunct="1">
              <a:lnSpc>
                <a:spcPct val="90000"/>
              </a:lnSpc>
              <a:spcBef>
                <a:spcPct val="20000"/>
              </a:spcBef>
              <a:spcAft>
                <a:spcPct val="0"/>
              </a:spcAft>
              <a:buClr>
                <a:srgbClr val="790082"/>
              </a:buClr>
              <a:buSzPct val="85000"/>
              <a:buFont typeface="Wingdings" charset="2"/>
              <a:buChar char="ø"/>
              <a:tabLst/>
              <a:defRPr/>
            </a:pPr>
            <a:r>
              <a:rPr kumimoji="0" lang="en-US" sz="1600" b="0" i="1" u="none" strike="noStrike" kern="0" cap="none" spc="0" normalizeH="0" baseline="0" noProof="0" dirty="0" smtClean="0">
                <a:ln>
                  <a:noFill/>
                </a:ln>
                <a:solidFill>
                  <a:srgbClr val="080808"/>
                </a:solidFill>
                <a:effectLst/>
                <a:uLnTx/>
                <a:uFillTx/>
                <a:latin typeface="+mj-lt"/>
              </a:rPr>
              <a:t>Information Processing</a:t>
            </a:r>
            <a:r>
              <a:rPr kumimoji="0" lang="en-US" sz="1600" b="1" i="0" u="none" strike="noStrike" kern="0" cap="none" spc="0" normalizeH="0" baseline="0" noProof="0" dirty="0" smtClean="0">
                <a:ln>
                  <a:noFill/>
                </a:ln>
                <a:solidFill>
                  <a:srgbClr val="080808"/>
                </a:solidFill>
                <a:effectLst/>
                <a:uLnTx/>
                <a:uFillTx/>
                <a:latin typeface="+mj-lt"/>
              </a:rPr>
              <a:t>:</a:t>
            </a:r>
            <a:r>
              <a:rPr kumimoji="0" lang="en-US" sz="1600" b="0" i="0" u="none" strike="noStrike" kern="0" cap="none" spc="0" normalizeH="0" baseline="0" noProof="0" dirty="0" smtClean="0">
                <a:ln>
                  <a:noFill/>
                </a:ln>
                <a:solidFill>
                  <a:srgbClr val="080808"/>
                </a:solidFill>
                <a:effectLst/>
                <a:uLnTx/>
                <a:uFillTx/>
                <a:latin typeface="+mj-lt"/>
              </a:rPr>
              <a:t> Active and Reflective learners,</a:t>
            </a:r>
            <a:endParaRPr kumimoji="0" lang="en-US" sz="1600" b="0" i="1" u="none" strike="noStrike" kern="0" cap="none" spc="0" normalizeH="0" baseline="0" noProof="0" dirty="0" smtClean="0">
              <a:ln>
                <a:noFill/>
              </a:ln>
              <a:solidFill>
                <a:srgbClr val="080808"/>
              </a:solidFill>
              <a:effectLst/>
              <a:uLnTx/>
              <a:uFillTx/>
              <a:latin typeface="+mj-lt"/>
            </a:endParaRPr>
          </a:p>
          <a:p>
            <a:pPr marL="1295400" marR="0" lvl="2" indent="-381000" algn="l" defTabSz="914400" rtl="0" eaLnBrk="1" fontAlgn="base" latinLnBrk="0" hangingPunct="1">
              <a:lnSpc>
                <a:spcPct val="90000"/>
              </a:lnSpc>
              <a:spcBef>
                <a:spcPct val="20000"/>
              </a:spcBef>
              <a:spcAft>
                <a:spcPct val="0"/>
              </a:spcAft>
              <a:buClr>
                <a:srgbClr val="790082"/>
              </a:buClr>
              <a:buSzPct val="85000"/>
              <a:buFont typeface="Wingdings" charset="2"/>
              <a:buChar char="ø"/>
              <a:tabLst/>
              <a:defRPr/>
            </a:pPr>
            <a:r>
              <a:rPr kumimoji="0" lang="en-US" sz="1600" b="0" i="1" u="none" strike="noStrike" kern="0" cap="none" spc="0" normalizeH="0" baseline="0" noProof="0" dirty="0" smtClean="0">
                <a:ln>
                  <a:noFill/>
                </a:ln>
                <a:solidFill>
                  <a:srgbClr val="080808"/>
                </a:solidFill>
                <a:effectLst/>
                <a:uLnTx/>
                <a:uFillTx/>
                <a:latin typeface="+mj-lt"/>
              </a:rPr>
              <a:t>Information Perception</a:t>
            </a:r>
            <a:r>
              <a:rPr kumimoji="0" lang="en-US" sz="1600" b="1" i="0" u="none" strike="noStrike" kern="0" cap="none" spc="0" normalizeH="0" baseline="0" noProof="0" dirty="0" smtClean="0">
                <a:ln>
                  <a:noFill/>
                </a:ln>
                <a:solidFill>
                  <a:srgbClr val="080808"/>
                </a:solidFill>
                <a:effectLst/>
                <a:uLnTx/>
                <a:uFillTx/>
                <a:latin typeface="+mj-lt"/>
              </a:rPr>
              <a:t>:</a:t>
            </a:r>
            <a:r>
              <a:rPr kumimoji="0" lang="en-US" sz="1600" b="0" i="0" u="none" strike="noStrike" kern="0" cap="none" spc="0" normalizeH="0" baseline="0" noProof="0" dirty="0" smtClean="0">
                <a:ln>
                  <a:noFill/>
                </a:ln>
                <a:solidFill>
                  <a:srgbClr val="080808"/>
                </a:solidFill>
                <a:effectLst/>
                <a:uLnTx/>
                <a:uFillTx/>
                <a:latin typeface="+mj-lt"/>
              </a:rPr>
              <a:t> Sensing and Intuitive learners,</a:t>
            </a:r>
            <a:endParaRPr kumimoji="0" lang="en-US" sz="1600" b="0" i="1" u="none" strike="noStrike" kern="0" cap="none" spc="0" normalizeH="0" baseline="0" noProof="0" dirty="0" smtClean="0">
              <a:ln>
                <a:noFill/>
              </a:ln>
              <a:solidFill>
                <a:srgbClr val="080808"/>
              </a:solidFill>
              <a:effectLst/>
              <a:uLnTx/>
              <a:uFillTx/>
              <a:latin typeface="+mj-lt"/>
            </a:endParaRPr>
          </a:p>
          <a:p>
            <a:pPr marL="1295400" marR="0" lvl="2" indent="-381000" algn="l" defTabSz="914400" rtl="0" eaLnBrk="1" fontAlgn="base" latinLnBrk="0" hangingPunct="1">
              <a:lnSpc>
                <a:spcPct val="90000"/>
              </a:lnSpc>
              <a:spcBef>
                <a:spcPct val="20000"/>
              </a:spcBef>
              <a:spcAft>
                <a:spcPct val="0"/>
              </a:spcAft>
              <a:buClr>
                <a:srgbClr val="790082"/>
              </a:buClr>
              <a:buSzPct val="85000"/>
              <a:buFont typeface="Wingdings" charset="2"/>
              <a:buChar char="ø"/>
              <a:tabLst/>
              <a:defRPr/>
            </a:pPr>
            <a:r>
              <a:rPr kumimoji="0" lang="en-US" sz="1600" b="0" i="1" u="none" strike="noStrike" kern="0" cap="none" spc="0" normalizeH="0" baseline="0" noProof="0" dirty="0" smtClean="0">
                <a:ln>
                  <a:noFill/>
                </a:ln>
                <a:solidFill>
                  <a:srgbClr val="080808"/>
                </a:solidFill>
                <a:effectLst/>
                <a:uLnTx/>
                <a:uFillTx/>
                <a:latin typeface="+mj-lt"/>
              </a:rPr>
              <a:t>Information Reception</a:t>
            </a:r>
            <a:r>
              <a:rPr kumimoji="0" lang="en-US" sz="1600" b="1" i="0" u="none" strike="noStrike" kern="0" cap="none" spc="0" normalizeH="0" baseline="0" noProof="0" dirty="0" smtClean="0">
                <a:ln>
                  <a:noFill/>
                </a:ln>
                <a:solidFill>
                  <a:srgbClr val="080808"/>
                </a:solidFill>
                <a:effectLst/>
                <a:uLnTx/>
                <a:uFillTx/>
                <a:latin typeface="+mj-lt"/>
              </a:rPr>
              <a:t>:</a:t>
            </a:r>
            <a:r>
              <a:rPr kumimoji="0" lang="en-US" sz="1600" b="0" i="0" u="none" strike="noStrike" kern="0" cap="none" spc="0" normalizeH="0" baseline="0" noProof="0" dirty="0" smtClean="0">
                <a:ln>
                  <a:noFill/>
                </a:ln>
                <a:solidFill>
                  <a:srgbClr val="080808"/>
                </a:solidFill>
                <a:effectLst/>
                <a:uLnTx/>
                <a:uFillTx/>
                <a:latin typeface="+mj-lt"/>
              </a:rPr>
              <a:t> Visual and Verbal learners, </a:t>
            </a:r>
            <a:endParaRPr kumimoji="0" lang="en-US" sz="1600" b="0" i="1" u="none" strike="noStrike" kern="0" cap="none" spc="0" normalizeH="0" baseline="0" noProof="0" dirty="0" smtClean="0">
              <a:ln>
                <a:noFill/>
              </a:ln>
              <a:solidFill>
                <a:srgbClr val="080808"/>
              </a:solidFill>
              <a:effectLst/>
              <a:uLnTx/>
              <a:uFillTx/>
              <a:latin typeface="+mj-lt"/>
            </a:endParaRPr>
          </a:p>
          <a:p>
            <a:pPr marL="1295400" marR="0" lvl="2" indent="-381000" algn="l" defTabSz="914400" rtl="0" eaLnBrk="1" fontAlgn="base" latinLnBrk="0" hangingPunct="1">
              <a:lnSpc>
                <a:spcPct val="90000"/>
              </a:lnSpc>
              <a:spcBef>
                <a:spcPct val="20000"/>
              </a:spcBef>
              <a:spcAft>
                <a:spcPct val="0"/>
              </a:spcAft>
              <a:buClr>
                <a:srgbClr val="790082"/>
              </a:buClr>
              <a:buSzPct val="85000"/>
              <a:buFont typeface="Wingdings" charset="2"/>
              <a:buChar char="ø"/>
              <a:tabLst/>
              <a:defRPr/>
            </a:pPr>
            <a:r>
              <a:rPr kumimoji="0" lang="en-US" sz="1600" b="0" i="1" u="none" strike="noStrike" kern="0" cap="none" spc="0" normalizeH="0" baseline="0" noProof="0" dirty="0" smtClean="0">
                <a:ln>
                  <a:noFill/>
                </a:ln>
                <a:solidFill>
                  <a:srgbClr val="080808"/>
                </a:solidFill>
                <a:effectLst/>
                <a:uLnTx/>
                <a:uFillTx/>
                <a:latin typeface="+mj-lt"/>
              </a:rPr>
              <a:t>Information Understanding</a:t>
            </a:r>
            <a:r>
              <a:rPr kumimoji="0" lang="en-US" sz="1600" b="1" i="0" u="none" strike="noStrike" kern="0" cap="none" spc="0" normalizeH="0" baseline="0" noProof="0" dirty="0" smtClean="0">
                <a:ln>
                  <a:noFill/>
                </a:ln>
                <a:solidFill>
                  <a:srgbClr val="080808"/>
                </a:solidFill>
                <a:effectLst/>
                <a:uLnTx/>
                <a:uFillTx/>
                <a:latin typeface="+mj-lt"/>
              </a:rPr>
              <a:t>:</a:t>
            </a:r>
            <a:r>
              <a:rPr kumimoji="0" lang="en-US" sz="1600" b="0" i="0" u="none" strike="noStrike" kern="0" cap="none" spc="0" normalizeH="0" baseline="0" noProof="0" dirty="0" smtClean="0">
                <a:ln>
                  <a:noFill/>
                </a:ln>
                <a:solidFill>
                  <a:srgbClr val="080808"/>
                </a:solidFill>
                <a:effectLst/>
                <a:uLnTx/>
                <a:uFillTx/>
                <a:latin typeface="+mj-lt"/>
              </a:rPr>
              <a:t> Sequential and Global learners. </a:t>
            </a:r>
            <a:endParaRPr kumimoji="0" lang="sr-Latn-CS" sz="1600" b="0" i="0" u="none" strike="noStrike" kern="0" cap="none" spc="0" normalizeH="0" baseline="0" noProof="0" dirty="0" smtClean="0">
              <a:ln>
                <a:noFill/>
              </a:ln>
              <a:solidFill>
                <a:srgbClr val="080808"/>
              </a:solidFill>
              <a:effectLst/>
              <a:uLnTx/>
              <a:uFillTx/>
              <a:latin typeface="+mj-lt"/>
            </a:endParaRPr>
          </a:p>
          <a:p>
            <a:pPr marL="800100" marR="0" lvl="1" indent="-342900" algn="l" defTabSz="914400" rtl="0" eaLnBrk="1" fontAlgn="base" latinLnBrk="0" hangingPunct="1">
              <a:lnSpc>
                <a:spcPct val="90000"/>
              </a:lnSpc>
              <a:spcBef>
                <a:spcPct val="60000"/>
              </a:spcBef>
              <a:spcAft>
                <a:spcPct val="0"/>
              </a:spcAft>
              <a:buClr>
                <a:srgbClr val="790082"/>
              </a:buClr>
              <a:buSzTx/>
              <a:buFont typeface="Wingdings" charset="2"/>
              <a:buAutoNum type="arabicPeriod"/>
              <a:tabLst/>
              <a:defRPr/>
            </a:pPr>
            <a:r>
              <a:rPr kumimoji="0" lang="sr-Latn-CS" sz="1800" b="0" i="0" u="none" strike="noStrike" kern="0" cap="none" spc="0" normalizeH="0" baseline="0" noProof="0" dirty="0" smtClean="0">
                <a:ln>
                  <a:noFill/>
                </a:ln>
                <a:solidFill>
                  <a:srgbClr val="080808"/>
                </a:solidFill>
                <a:effectLst/>
                <a:uLnTx/>
                <a:uFillTx/>
                <a:latin typeface="+mj-lt"/>
              </a:rPr>
              <a:t>Based on results of filled questionnaries - defined clusters</a:t>
            </a:r>
          </a:p>
          <a:p>
            <a:pPr marL="800100" marR="0" lvl="1" indent="-342900" algn="l" defTabSz="914400" rtl="0" eaLnBrk="1" fontAlgn="base" latinLnBrk="0" hangingPunct="1">
              <a:lnSpc>
                <a:spcPct val="90000"/>
              </a:lnSpc>
              <a:spcBef>
                <a:spcPct val="60000"/>
              </a:spcBef>
              <a:spcAft>
                <a:spcPct val="0"/>
              </a:spcAft>
              <a:buClr>
                <a:srgbClr val="790082"/>
              </a:buClr>
              <a:buSzTx/>
              <a:buFont typeface="Wingdings" charset="2"/>
              <a:buAutoNum type="arabicPeriod"/>
              <a:tabLst/>
              <a:defRPr/>
            </a:pPr>
            <a:r>
              <a:rPr kumimoji="0" lang="sr-Latn-CS" sz="2000" b="0" i="0" u="none" strike="noStrike" kern="0" cap="none" spc="0" normalizeH="0" baseline="0" noProof="0" dirty="0" smtClean="0">
                <a:ln>
                  <a:noFill/>
                </a:ln>
                <a:solidFill>
                  <a:srgbClr val="080808"/>
                </a:solidFill>
                <a:effectLst/>
                <a:uLnTx/>
                <a:uFillTx/>
                <a:latin typeface="+mj-lt"/>
              </a:rPr>
              <a:t>Recommendation list:</a:t>
            </a:r>
          </a:p>
          <a:p>
            <a:pPr marL="1200150" marR="0" lvl="2" indent="-342900" algn="l" defTabSz="914400" rtl="0" eaLnBrk="1" fontAlgn="base" latinLnBrk="0" hangingPunct="1">
              <a:lnSpc>
                <a:spcPct val="90000"/>
              </a:lnSpc>
              <a:spcBef>
                <a:spcPct val="60000"/>
              </a:spcBef>
              <a:spcAft>
                <a:spcPct val="0"/>
              </a:spcAft>
              <a:buClrTx/>
              <a:buSzTx/>
              <a:buFont typeface="Wingdings" charset="2"/>
              <a:buAutoNum type="arabicPeriod"/>
              <a:tabLst/>
              <a:defRPr/>
            </a:pPr>
            <a:r>
              <a:rPr kumimoji="0" lang="en-US" sz="1600" b="0" i="0" u="none" strike="noStrike" kern="0" cap="none" spc="0" normalizeH="0" baseline="0" noProof="0" dirty="0" smtClean="0">
                <a:ln>
                  <a:noFill/>
                </a:ln>
                <a:solidFill>
                  <a:srgbClr val="080808"/>
                </a:solidFill>
                <a:effectLst/>
                <a:uLnTx/>
                <a:uFillTx/>
                <a:latin typeface="+mj-lt"/>
              </a:rPr>
              <a:t>according to the learners’ and experts’ tags for each generated cluster </a:t>
            </a:r>
            <a:endParaRPr kumimoji="0" lang="sr-Latn-RS" sz="1600" b="0" i="0" u="none" strike="noStrike" kern="0" cap="none" spc="0" normalizeH="0" baseline="0" noProof="0" dirty="0" smtClean="0">
              <a:ln>
                <a:noFill/>
              </a:ln>
              <a:solidFill>
                <a:srgbClr val="080808"/>
              </a:solidFill>
              <a:effectLst/>
              <a:uLnTx/>
              <a:uFillTx/>
              <a:latin typeface="+mj-lt"/>
            </a:endParaRPr>
          </a:p>
          <a:p>
            <a:pPr marL="1200150" marR="0" lvl="2" indent="-342900" algn="l" defTabSz="914400" rtl="0" eaLnBrk="1" fontAlgn="base" latinLnBrk="0" hangingPunct="1">
              <a:lnSpc>
                <a:spcPct val="90000"/>
              </a:lnSpc>
              <a:spcBef>
                <a:spcPct val="60000"/>
              </a:spcBef>
              <a:spcAft>
                <a:spcPct val="0"/>
              </a:spcAft>
              <a:buClrTx/>
              <a:buSzTx/>
              <a:buFont typeface="Wingdings" charset="2"/>
              <a:buAutoNum type="arabicPeriod"/>
              <a:tabLst/>
              <a:defRPr/>
            </a:pPr>
            <a:r>
              <a:rPr kumimoji="0" lang="sr-Latn-RS" sz="1600" b="0" i="0" u="none" strike="noStrike" kern="0" cap="none" spc="0" normalizeH="0" baseline="0" noProof="0" dirty="0" smtClean="0">
                <a:ln>
                  <a:noFill/>
                </a:ln>
                <a:solidFill>
                  <a:srgbClr val="080808"/>
                </a:solidFill>
                <a:effectLst/>
                <a:uLnTx/>
                <a:uFillTx/>
                <a:latin typeface="+mj-lt"/>
              </a:rPr>
              <a:t>m</a:t>
            </a:r>
            <a:r>
              <a:rPr kumimoji="0" lang="en-US" sz="1600" b="0" i="0" u="none" strike="noStrike" kern="0" cap="none" spc="0" normalizeH="0" baseline="0" noProof="0" dirty="0" err="1" smtClean="0">
                <a:ln>
                  <a:noFill/>
                </a:ln>
                <a:solidFill>
                  <a:srgbClr val="080808"/>
                </a:solidFill>
                <a:effectLst/>
                <a:uLnTx/>
                <a:uFillTx/>
                <a:latin typeface="+mj-lt"/>
              </a:rPr>
              <a:t>ining</a:t>
            </a:r>
            <a:r>
              <a:rPr kumimoji="0" lang="en-US" sz="1600" b="0" i="0" u="none" strike="noStrike" kern="0" cap="none" spc="0" normalizeH="0" baseline="0" noProof="0" dirty="0" smtClean="0">
                <a:ln>
                  <a:noFill/>
                </a:ln>
                <a:solidFill>
                  <a:srgbClr val="080808"/>
                </a:solidFill>
                <a:effectLst/>
                <a:uLnTx/>
                <a:uFillTx/>
                <a:latin typeface="+mj-lt"/>
              </a:rPr>
              <a:t> the frequent sequences in the server logs by </a:t>
            </a:r>
            <a:r>
              <a:rPr kumimoji="0" lang="en-US" sz="1600" b="0" i="0" u="none" strike="noStrike" kern="0" cap="none" spc="0" normalizeH="0" baseline="0" noProof="0" dirty="0" err="1" smtClean="0">
                <a:ln>
                  <a:noFill/>
                </a:ln>
                <a:solidFill>
                  <a:srgbClr val="080808"/>
                </a:solidFill>
                <a:effectLst/>
                <a:uLnTx/>
                <a:uFillTx/>
                <a:latin typeface="+mj-lt"/>
              </a:rPr>
              <a:t>AprioriAll</a:t>
            </a:r>
            <a:r>
              <a:rPr kumimoji="0" lang="en-US" sz="1600" b="0" i="0" u="none" strike="noStrike" kern="0" cap="none" spc="0" normalizeH="0" baseline="0" noProof="0" dirty="0" smtClean="0">
                <a:ln>
                  <a:noFill/>
                </a:ln>
                <a:solidFill>
                  <a:srgbClr val="080808"/>
                </a:solidFill>
                <a:effectLst/>
                <a:uLnTx/>
                <a:uFillTx/>
                <a:latin typeface="+mj-lt"/>
              </a:rPr>
              <a:t> algorithm </a:t>
            </a:r>
            <a:r>
              <a:rPr kumimoji="0" lang="sr-Latn-RS" sz="1600" b="0" i="0" u="none" strike="noStrike" kern="0" cap="none" spc="0" normalizeH="0" baseline="0" noProof="0" dirty="0" smtClean="0">
                <a:ln>
                  <a:noFill/>
                </a:ln>
                <a:solidFill>
                  <a:srgbClr val="080808"/>
                </a:solidFill>
                <a:effectLst/>
                <a:uLnTx/>
                <a:uFillTx/>
                <a:latin typeface="+mj-lt"/>
              </a:rPr>
              <a:t> - </a:t>
            </a:r>
            <a:r>
              <a:rPr kumimoji="0" lang="en-US" sz="1600" b="0" i="0" u="none" strike="noStrike" kern="0" cap="none" spc="0" normalizeH="0" baseline="0" noProof="0" dirty="0" smtClean="0">
                <a:ln>
                  <a:noFill/>
                </a:ln>
                <a:solidFill>
                  <a:srgbClr val="080808"/>
                </a:solidFill>
                <a:effectLst/>
                <a:uLnTx/>
                <a:uFillTx/>
                <a:latin typeface="+mj-lt"/>
              </a:rPr>
              <a:t>Recommendation list (CF) - according to the ratings of these frequent sequences, provided by the </a:t>
            </a:r>
            <a:r>
              <a:rPr kumimoji="0" lang="en-US" sz="1600" b="0" i="0" u="none" strike="noStrike" kern="0" cap="none" spc="0" normalizeH="0" baseline="0" noProof="0" dirty="0" err="1" smtClean="0">
                <a:ln>
                  <a:noFill/>
                </a:ln>
                <a:solidFill>
                  <a:srgbClr val="080808"/>
                </a:solidFill>
                <a:effectLst/>
                <a:uLnTx/>
                <a:uFillTx/>
                <a:latin typeface="+mj-lt"/>
              </a:rPr>
              <a:t>Protus</a:t>
            </a:r>
            <a:r>
              <a:rPr kumimoji="0" lang="en-US" sz="1600" b="0" i="0" u="none" strike="noStrike" kern="0" cap="none" spc="0" normalizeH="0" baseline="0" noProof="0" dirty="0" smtClean="0">
                <a:ln>
                  <a:noFill/>
                </a:ln>
                <a:solidFill>
                  <a:srgbClr val="080808"/>
                </a:solidFill>
                <a:effectLst/>
                <a:uLnTx/>
                <a:uFillTx/>
                <a:latin typeface="+mj-lt"/>
              </a:rPr>
              <a:t> system</a:t>
            </a:r>
          </a:p>
          <a:p>
            <a:pPr marL="1200150" marR="0" lvl="2" indent="-342900" algn="l" defTabSz="914400" rtl="0" eaLnBrk="1" fontAlgn="base" latinLnBrk="0" hangingPunct="1">
              <a:lnSpc>
                <a:spcPct val="90000"/>
              </a:lnSpc>
              <a:spcBef>
                <a:spcPct val="60000"/>
              </a:spcBef>
              <a:spcAft>
                <a:spcPct val="0"/>
              </a:spcAft>
              <a:buClrTx/>
              <a:buSzTx/>
              <a:buFont typeface="Wingdings" charset="2"/>
              <a:buAutoNum type="arabicPeriod"/>
              <a:tabLst/>
              <a:defRPr/>
            </a:pPr>
            <a:endParaRPr kumimoji="0" lang="sr-Latn-CS" sz="2000" b="0" i="0" u="none" strike="noStrike" kern="0" cap="none" spc="0" normalizeH="0" baseline="0" noProof="0" dirty="0" smtClean="0">
              <a:ln>
                <a:noFill/>
              </a:ln>
              <a:solidFill>
                <a:srgbClr val="080808"/>
              </a:solidFill>
              <a:effectLst/>
              <a:uLnTx/>
              <a:uFillTx/>
              <a:latin typeface="+mj-lt"/>
            </a:endParaRPr>
          </a:p>
          <a:p>
            <a:pPr marL="914400" marR="0" lvl="2" indent="0" algn="l" defTabSz="914400" rtl="0" eaLnBrk="1" fontAlgn="base" latinLnBrk="0" hangingPunct="1">
              <a:lnSpc>
                <a:spcPct val="90000"/>
              </a:lnSpc>
              <a:spcBef>
                <a:spcPct val="20000"/>
              </a:spcBef>
              <a:spcAft>
                <a:spcPct val="0"/>
              </a:spcAft>
              <a:buClr>
                <a:srgbClr val="790082"/>
              </a:buClr>
              <a:buSzPct val="85000"/>
              <a:buFontTx/>
              <a:buNone/>
              <a:tabLst/>
              <a:defRPr/>
            </a:pPr>
            <a:endParaRPr kumimoji="0" lang="en-US" sz="1800" b="0" i="1" u="none" strike="noStrike" kern="0" cap="none" spc="0" normalizeH="0" baseline="0" noProof="0" dirty="0" smtClean="0">
              <a:ln>
                <a:noFill/>
              </a:ln>
              <a:solidFill>
                <a:srgbClr val="080808"/>
              </a:solidFill>
              <a:effectLst/>
              <a:uLnTx/>
              <a:uFillTx/>
              <a:latin typeface="+mj-lt"/>
            </a:endParaRPr>
          </a:p>
          <a:p>
            <a:pPr marL="1200150" marR="0" lvl="2" indent="-342900" algn="l" defTabSz="914400" rtl="0" eaLnBrk="1" fontAlgn="base" latinLnBrk="0" hangingPunct="1">
              <a:lnSpc>
                <a:spcPct val="90000"/>
              </a:lnSpc>
              <a:spcBef>
                <a:spcPts val="600"/>
              </a:spcBef>
              <a:spcAft>
                <a:spcPct val="0"/>
              </a:spcAft>
              <a:buClrTx/>
              <a:buSzTx/>
              <a:buFont typeface="Wingdings" pitchFamily="2" charset="2"/>
              <a:buChar char="§"/>
              <a:tabLst/>
              <a:defRPr/>
            </a:pPr>
            <a:endParaRPr kumimoji="0" lang="sr-Latn-RS" sz="1800" b="0" i="0" u="none" strike="noStrike" kern="0" cap="none" spc="0" normalizeH="0" baseline="0" noProof="0" dirty="0" smtClean="0">
              <a:ln>
                <a:noFill/>
              </a:ln>
              <a:solidFill>
                <a:srgbClr val="080808"/>
              </a:solidFill>
              <a:effectLst/>
              <a:uLnTx/>
              <a:uFillTx/>
              <a:latin typeface="+mj-lt"/>
            </a:endParaRPr>
          </a:p>
        </p:txBody>
      </p:sp>
    </p:spTree>
    <p:extLst>
      <p:ext uri="{BB962C8B-B14F-4D97-AF65-F5344CB8AC3E}">
        <p14:creationId xmlns:p14="http://schemas.microsoft.com/office/powerpoint/2010/main" val="372241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9"/>
                                          </p:stCondLst>
                                        </p:cTn>
                                        <p:tgtEl>
                                          <p:spTgt spid="10">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9"/>
                                          </p:stCondLst>
                                        </p:cTn>
                                        <p:tgtEl>
                                          <p:spTgt spid="10">
                                            <p:txEl>
                                              <p:pRg st="1" end="1"/>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9"/>
                                          </p:stCondLst>
                                        </p:cTn>
                                        <p:tgtEl>
                                          <p:spTgt spid="10">
                                            <p:txEl>
                                              <p:pRg st="2" end="2"/>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9"/>
                                          </p:stCondLst>
                                        </p:cTn>
                                        <p:tgtEl>
                                          <p:spTgt spid="10">
                                            <p:txEl>
                                              <p:pRg st="3" end="3"/>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9"/>
                                          </p:stCondLst>
                                        </p:cTn>
                                        <p:tgtEl>
                                          <p:spTgt spid="10">
                                            <p:txEl>
                                              <p:pRg st="4" end="4"/>
                                            </p:txEl>
                                          </p:spTgt>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9"/>
                                          </p:stCondLst>
                                        </p:cTn>
                                        <p:tgtEl>
                                          <p:spTgt spid="10">
                                            <p:txEl>
                                              <p:pRg st="5" end="5"/>
                                            </p:txEl>
                                          </p:spTgt>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9"/>
                                          </p:stCondLst>
                                        </p:cTn>
                                        <p:tgtEl>
                                          <p:spTgt spid="10">
                                            <p:txEl>
                                              <p:pRg st="6" end="6"/>
                                            </p:txEl>
                                          </p:spTgt>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9"/>
                                          </p:stCondLst>
                                        </p:cTn>
                                        <p:tgtEl>
                                          <p:spTgt spid="10">
                                            <p:txEl>
                                              <p:pRg st="7" end="7"/>
                                            </p:txEl>
                                          </p:spTgt>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9"/>
                                          </p:stCondLst>
                                        </p:cTn>
                                        <p:tgtEl>
                                          <p:spTgt spid="10">
                                            <p:txEl>
                                              <p:pRg st="8" end="8"/>
                                            </p:txEl>
                                          </p:spTgt>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9"/>
                                          </p:stCondLst>
                                        </p:cTn>
                                        <p:tgtEl>
                                          <p:spTgt spid="10">
                                            <p:bg/>
                                          </p:spTgt>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10">
                                            <p:bg/>
                                          </p:spTgt>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10">
                                            <p:txEl>
                                              <p:pRg st="3" end="3"/>
                                            </p:txEl>
                                          </p:spTgt>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10">
                                            <p:txEl>
                                              <p:pRg st="5" end="5"/>
                                            </p:txEl>
                                          </p:spTgt>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10">
                                            <p:txEl>
                                              <p:pRg st="7" end="7"/>
                                            </p:txEl>
                                          </p:spTgt>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P spid="10" grpId="1"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Index of Learning Styles </a:t>
            </a:r>
          </a:p>
        </p:txBody>
      </p:sp>
      <p:sp>
        <p:nvSpPr>
          <p:cNvPr id="4" name="Footer Placeholder 3"/>
          <p:cNvSpPr>
            <a:spLocks noGrp="1"/>
          </p:cNvSpPr>
          <p:nvPr>
            <p:ph type="ftr" sz="quarter" idx="11"/>
          </p:nvPr>
        </p:nvSpPr>
        <p:spPr/>
        <p:txBody>
          <a:bodyPr/>
          <a:lstStyle/>
          <a:p>
            <a:r>
              <a:rPr lang="en-US" smtClean="0"/>
              <a:t>Workshop 2014</a:t>
            </a:r>
            <a:r>
              <a:rPr lang="sr-Latn-RS" smtClean="0"/>
              <a:t>,</a:t>
            </a:r>
            <a:r>
              <a:rPr lang="en-US" smtClean="0"/>
              <a:t> Sinaia, Romania</a:t>
            </a:r>
            <a:endParaRPr lang="en-US" dirty="0"/>
          </a:p>
        </p:txBody>
      </p:sp>
      <p:sp>
        <p:nvSpPr>
          <p:cNvPr id="5" name="Slide Number Placeholder 4"/>
          <p:cNvSpPr>
            <a:spLocks noGrp="1"/>
          </p:cNvSpPr>
          <p:nvPr>
            <p:ph type="sldNum" sz="quarter" idx="12"/>
          </p:nvPr>
        </p:nvSpPr>
        <p:spPr/>
        <p:txBody>
          <a:bodyPr/>
          <a:lstStyle/>
          <a:p>
            <a:fld id="{B3C8D34D-C890-40B5-A129-57F713BE0812}" type="slidenum">
              <a:rPr lang="en-US" smtClean="0"/>
              <a:t>26</a:t>
            </a:fld>
            <a:endParaRPr lang="en-US" dirty="0"/>
          </a:p>
        </p:txBody>
      </p:sp>
      <p:pic>
        <p:nvPicPr>
          <p:cNvPr id="6" name="Content Placeholder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1390" y="1567745"/>
            <a:ext cx="5761219" cy="4548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72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Outline</a:t>
            </a:r>
            <a:endParaRPr lang="en-US" dirty="0"/>
          </a:p>
        </p:txBody>
      </p:sp>
      <p:sp>
        <p:nvSpPr>
          <p:cNvPr id="4" name="Footer Placeholder 3"/>
          <p:cNvSpPr>
            <a:spLocks noGrp="1"/>
          </p:cNvSpPr>
          <p:nvPr>
            <p:ph type="ftr" sz="quarter" idx="11"/>
          </p:nvPr>
        </p:nvSpPr>
        <p:spPr/>
        <p:txBody>
          <a:bodyPr/>
          <a:lstStyle/>
          <a:p>
            <a:r>
              <a:rPr lang="en-US" dirty="0"/>
              <a:t>Workshop 2014</a:t>
            </a:r>
            <a:r>
              <a:rPr lang="sr-Latn-RS" dirty="0"/>
              <a:t>,</a:t>
            </a:r>
            <a:r>
              <a:rPr lang="en-US" dirty="0"/>
              <a:t> </a:t>
            </a:r>
            <a:r>
              <a:rPr lang="en-US" dirty="0" err="1"/>
              <a:t>Sinaia</a:t>
            </a:r>
            <a:r>
              <a:rPr lang="en-US" dirty="0"/>
              <a:t>, Romania</a:t>
            </a:r>
          </a:p>
        </p:txBody>
      </p:sp>
      <p:sp>
        <p:nvSpPr>
          <p:cNvPr id="5" name="Slide Number Placeholder 4"/>
          <p:cNvSpPr>
            <a:spLocks noGrp="1"/>
          </p:cNvSpPr>
          <p:nvPr>
            <p:ph type="sldNum" sz="quarter" idx="12"/>
          </p:nvPr>
        </p:nvSpPr>
        <p:spPr/>
        <p:txBody>
          <a:bodyPr/>
          <a:lstStyle/>
          <a:p>
            <a:fld id="{B3C8D34D-C890-40B5-A129-57F713BE0812}" type="slidenum">
              <a:rPr lang="en-US" smtClean="0"/>
              <a:t>27</a:t>
            </a:fld>
            <a:endParaRPr lang="en-US" dirty="0"/>
          </a:p>
        </p:txBody>
      </p:sp>
      <p:sp>
        <p:nvSpPr>
          <p:cNvPr id="6" name="Rektangel 30"/>
          <p:cNvSpPr>
            <a:spLocks noChangeArrowheads="1"/>
          </p:cNvSpPr>
          <p:nvPr/>
        </p:nvSpPr>
        <p:spPr bwMode="auto">
          <a:xfrm>
            <a:off x="1013618" y="2161759"/>
            <a:ext cx="7693653" cy="354012"/>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endParaRPr lang="sr-Latn-RS" sz="1600" b="1" dirty="0" smtClean="0">
              <a:solidFill>
                <a:schemeClr val="bg1"/>
              </a:solidFill>
            </a:endParaRPr>
          </a:p>
        </p:txBody>
      </p:sp>
      <p:sp>
        <p:nvSpPr>
          <p:cNvPr id="10" name="Rektangel 34"/>
          <p:cNvSpPr>
            <a:spLocks noChangeArrowheads="1"/>
          </p:cNvSpPr>
          <p:nvPr/>
        </p:nvSpPr>
        <p:spPr bwMode="auto">
          <a:xfrm>
            <a:off x="1013618" y="2590384"/>
            <a:ext cx="7693654" cy="352425"/>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chemeClr val="bg1"/>
              </a:solidFill>
              <a:latin typeface="Arial" pitchFamily="34" charset="0"/>
              <a:ea typeface="ＭＳ Ｐゴシック" pitchFamily="-97" charset="-128"/>
            </a:endParaRPr>
          </a:p>
        </p:txBody>
      </p:sp>
      <p:sp>
        <p:nvSpPr>
          <p:cNvPr id="13" name="Tekstboks 44"/>
          <p:cNvSpPr txBox="1">
            <a:spLocks noChangeArrowheads="1"/>
          </p:cNvSpPr>
          <p:nvPr/>
        </p:nvSpPr>
        <p:spPr bwMode="auto">
          <a:xfrm>
            <a:off x="1074644" y="2177425"/>
            <a:ext cx="7289042" cy="338554"/>
          </a:xfrm>
          <a:prstGeom prst="rect">
            <a:avLst/>
          </a:prstGeom>
          <a:noFill/>
          <a:ln w="9525">
            <a:noFill/>
            <a:miter lim="800000"/>
            <a:headEnd/>
            <a:tailEnd/>
          </a:ln>
        </p:spPr>
        <p:txBody>
          <a:bodyPr wrap="square">
            <a:spAutoFit/>
          </a:bodyPr>
          <a:lstStyle/>
          <a:p>
            <a:r>
              <a:rPr lang="sr-Latn-RS" sz="1600" b="1" dirty="0" smtClean="0">
                <a:solidFill>
                  <a:schemeClr val="bg1"/>
                </a:solidFill>
              </a:rPr>
              <a:t>Aims </a:t>
            </a:r>
            <a:r>
              <a:rPr lang="sr-Latn-RS" sz="1600" b="1" dirty="0">
                <a:solidFill>
                  <a:schemeClr val="bg1"/>
                </a:solidFill>
              </a:rPr>
              <a:t>and  </a:t>
            </a:r>
            <a:r>
              <a:rPr lang="en-US" sz="1600" b="1" dirty="0" smtClean="0">
                <a:solidFill>
                  <a:schemeClr val="bg1"/>
                </a:solidFill>
              </a:rPr>
              <a:t>Research </a:t>
            </a:r>
            <a:r>
              <a:rPr lang="en-US" sz="1600" b="1" dirty="0">
                <a:solidFill>
                  <a:schemeClr val="bg1"/>
                </a:solidFill>
              </a:rPr>
              <a:t>Objectives of the Dissertation</a:t>
            </a:r>
            <a:endParaRPr lang="da-DK" sz="1600" b="1" dirty="0">
              <a:solidFill>
                <a:schemeClr val="bg1"/>
              </a:solidFill>
            </a:endParaRPr>
          </a:p>
        </p:txBody>
      </p:sp>
      <p:sp>
        <p:nvSpPr>
          <p:cNvPr id="17" name="Tekstboks 48"/>
          <p:cNvSpPr txBox="1">
            <a:spLocks noChangeArrowheads="1"/>
          </p:cNvSpPr>
          <p:nvPr/>
        </p:nvSpPr>
        <p:spPr bwMode="auto">
          <a:xfrm>
            <a:off x="1048543" y="2631659"/>
            <a:ext cx="7658729" cy="338554"/>
          </a:xfrm>
          <a:prstGeom prst="rect">
            <a:avLst/>
          </a:prstGeom>
          <a:noFill/>
          <a:ln w="9525">
            <a:noFill/>
            <a:miter lim="800000"/>
            <a:headEnd/>
            <a:tailEnd/>
          </a:ln>
        </p:spPr>
        <p:txBody>
          <a:bodyPr wrap="square">
            <a:spAutoFit/>
          </a:bodyPr>
          <a:lstStyle/>
          <a:p>
            <a:r>
              <a:rPr lang="en-US" sz="1600" b="1" dirty="0">
                <a:solidFill>
                  <a:schemeClr val="bg1"/>
                </a:solidFill>
              </a:rPr>
              <a:t>Recommender Systems, Folksonomy and Tag-based Recommender Systems</a:t>
            </a:r>
            <a:endParaRPr lang="da-DK" sz="1600" b="1" dirty="0">
              <a:solidFill>
                <a:schemeClr val="bg1"/>
              </a:solidFill>
            </a:endParaRPr>
          </a:p>
        </p:txBody>
      </p:sp>
      <p:sp>
        <p:nvSpPr>
          <p:cNvPr id="20" name="Tekstboks 53"/>
          <p:cNvSpPr txBox="1">
            <a:spLocks noChangeArrowheads="1"/>
          </p:cNvSpPr>
          <p:nvPr/>
        </p:nvSpPr>
        <p:spPr bwMode="auto">
          <a:xfrm>
            <a:off x="276308" y="2201446"/>
            <a:ext cx="304800" cy="369888"/>
          </a:xfrm>
          <a:prstGeom prst="rect">
            <a:avLst/>
          </a:prstGeom>
          <a:noFill/>
          <a:ln w="9525">
            <a:noFill/>
            <a:miter lim="800000"/>
            <a:headEnd/>
            <a:tailEnd/>
          </a:ln>
        </p:spPr>
        <p:txBody>
          <a:bodyPr>
            <a:spAutoFit/>
          </a:bodyPr>
          <a:lstStyle/>
          <a:p>
            <a:r>
              <a:rPr lang="da-DK" dirty="0">
                <a:solidFill>
                  <a:srgbClr val="CC3399"/>
                </a:solidFill>
                <a:latin typeface="Zapf Dingbats" charset="2"/>
              </a:rPr>
              <a:t>✓</a:t>
            </a:r>
            <a:endParaRPr lang="da-DK" dirty="0">
              <a:solidFill>
                <a:srgbClr val="CC3399"/>
              </a:solidFill>
            </a:endParaRPr>
          </a:p>
        </p:txBody>
      </p:sp>
      <p:grpSp>
        <p:nvGrpSpPr>
          <p:cNvPr id="21" name="Gruppe 68"/>
          <p:cNvGrpSpPr>
            <a:grpSpLocks/>
          </p:cNvGrpSpPr>
          <p:nvPr/>
        </p:nvGrpSpPr>
        <p:grpSpPr bwMode="auto">
          <a:xfrm>
            <a:off x="629444" y="2172871"/>
            <a:ext cx="344488" cy="2479675"/>
            <a:chOff x="876300" y="2511425"/>
            <a:chExt cx="344488" cy="2479675"/>
          </a:xfrm>
          <a:solidFill>
            <a:srgbClr val="002060"/>
          </a:solidFill>
        </p:grpSpPr>
        <p:grpSp>
          <p:nvGrpSpPr>
            <p:cNvPr id="22" name="Gruppe 51"/>
            <p:cNvGrpSpPr/>
            <p:nvPr/>
          </p:nvGrpSpPr>
          <p:grpSpPr>
            <a:xfrm>
              <a:off x="876300" y="2511425"/>
              <a:ext cx="344488" cy="2479675"/>
              <a:chOff x="876300" y="2511425"/>
              <a:chExt cx="344488" cy="2479675"/>
            </a:xfrm>
            <a:grpFill/>
            <a:effectLst>
              <a:outerShdw blurRad="50800" dist="38100" dir="2700000" algn="tl" rotWithShape="0">
                <a:prstClr val="black">
                  <a:alpha val="40000"/>
                </a:prstClr>
              </a:outerShdw>
            </a:effectLst>
          </p:grpSpPr>
          <p:sp>
            <p:nvSpPr>
              <p:cNvPr id="30" name="Rektangel 9"/>
              <p:cNvSpPr>
                <a:spLocks noChangeArrowheads="1"/>
              </p:cNvSpPr>
              <p:nvPr/>
            </p:nvSpPr>
            <p:spPr bwMode="auto">
              <a:xfrm>
                <a:off x="876300" y="2936875"/>
                <a:ext cx="344488" cy="344488"/>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grpSp>
            <p:nvGrpSpPr>
              <p:cNvPr id="31" name="Gruppe 50"/>
              <p:cNvGrpSpPr/>
              <p:nvPr/>
            </p:nvGrpSpPr>
            <p:grpSpPr>
              <a:xfrm>
                <a:off x="876300" y="2511425"/>
                <a:ext cx="344488" cy="2479675"/>
                <a:chOff x="876300" y="2511425"/>
                <a:chExt cx="344488" cy="2479675"/>
              </a:xfrm>
              <a:grpFill/>
            </p:grpSpPr>
            <p:sp>
              <p:nvSpPr>
                <p:cNvPr id="32" name="Rektangel 20"/>
                <p:cNvSpPr>
                  <a:spLocks noChangeArrowheads="1"/>
                </p:cNvSpPr>
                <p:nvPr/>
              </p:nvSpPr>
              <p:spPr bwMode="auto">
                <a:xfrm>
                  <a:off x="876300" y="4221163"/>
                  <a:ext cx="344488" cy="342900"/>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grpSp>
              <p:nvGrpSpPr>
                <p:cNvPr id="33" name="Gruppe 49"/>
                <p:cNvGrpSpPr/>
                <p:nvPr/>
              </p:nvGrpSpPr>
              <p:grpSpPr>
                <a:xfrm>
                  <a:off x="876300" y="2511425"/>
                  <a:ext cx="344488" cy="2479675"/>
                  <a:chOff x="876300" y="2511425"/>
                  <a:chExt cx="344488" cy="2479675"/>
                </a:xfrm>
                <a:grpFill/>
              </p:grpSpPr>
              <p:sp>
                <p:nvSpPr>
                  <p:cNvPr id="34" name="Rektangel 7"/>
                  <p:cNvSpPr>
                    <a:spLocks noChangeArrowheads="1"/>
                  </p:cNvSpPr>
                  <p:nvPr/>
                </p:nvSpPr>
                <p:spPr bwMode="auto">
                  <a:xfrm>
                    <a:off x="876300" y="2511425"/>
                    <a:ext cx="344488" cy="342900"/>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35" name="Rektangel 11"/>
                  <p:cNvSpPr>
                    <a:spLocks noChangeArrowheads="1"/>
                  </p:cNvSpPr>
                  <p:nvPr/>
                </p:nvSpPr>
                <p:spPr bwMode="auto">
                  <a:xfrm>
                    <a:off x="876300" y="3363913"/>
                    <a:ext cx="344488" cy="344487"/>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36" name="Rektangel 13"/>
                  <p:cNvSpPr>
                    <a:spLocks noChangeArrowheads="1"/>
                  </p:cNvSpPr>
                  <p:nvPr/>
                </p:nvSpPr>
                <p:spPr bwMode="auto">
                  <a:xfrm>
                    <a:off x="876300" y="3790950"/>
                    <a:ext cx="344488" cy="347663"/>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37" name="Rektangel 23"/>
                  <p:cNvSpPr>
                    <a:spLocks noChangeArrowheads="1"/>
                  </p:cNvSpPr>
                  <p:nvPr/>
                </p:nvSpPr>
                <p:spPr bwMode="auto">
                  <a:xfrm>
                    <a:off x="876300" y="4646613"/>
                    <a:ext cx="344488" cy="344487"/>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grpSp>
          </p:grpSp>
        </p:grpSp>
        <p:sp>
          <p:nvSpPr>
            <p:cNvPr id="23" name="Tekstboks 54"/>
            <p:cNvSpPr txBox="1">
              <a:spLocks noChangeArrowheads="1"/>
            </p:cNvSpPr>
            <p:nvPr/>
          </p:nvSpPr>
          <p:spPr bwMode="auto">
            <a:xfrm>
              <a:off x="890588" y="2547938"/>
              <a:ext cx="322262" cy="274637"/>
            </a:xfrm>
            <a:prstGeom prst="rect">
              <a:avLst/>
            </a:prstGeom>
            <a:grpFill/>
            <a:ln w="9525">
              <a:noFill/>
              <a:miter lim="800000"/>
              <a:headEnd/>
              <a:tailEnd/>
            </a:ln>
            <a:effectLst>
              <a:outerShdw blurRad="63500" dist="23000" dir="5400000" rotWithShape="0">
                <a:srgbClr val="000000">
                  <a:alpha val="34999"/>
                </a:srgbClr>
              </a:outerShdw>
            </a:effectLst>
          </p:spPr>
          <p:txBody>
            <a:bodyPr anchor="ctr"/>
            <a:lstStyle/>
            <a:p>
              <a:pPr indent="-342900" algn="ctr">
                <a:defRPr/>
              </a:pPr>
              <a:r>
                <a:rPr lang="da-DK" sz="1200" noProof="1">
                  <a:solidFill>
                    <a:srgbClr val="FFFFFF"/>
                  </a:solidFill>
                  <a:latin typeface="Arial" pitchFamily="34" charset="0"/>
                  <a:ea typeface="ＭＳ Ｐゴシック" pitchFamily="-97" charset="-128"/>
                </a:rPr>
                <a:t>1</a:t>
              </a:r>
            </a:p>
          </p:txBody>
        </p:sp>
        <p:sp>
          <p:nvSpPr>
            <p:cNvPr id="24" name="Tekstboks 58"/>
            <p:cNvSpPr txBox="1">
              <a:spLocks noChangeArrowheads="1"/>
            </p:cNvSpPr>
            <p:nvPr/>
          </p:nvSpPr>
          <p:spPr bwMode="auto">
            <a:xfrm>
              <a:off x="890588" y="2986088"/>
              <a:ext cx="322262" cy="276225"/>
            </a:xfrm>
            <a:prstGeom prst="rect">
              <a:avLst/>
            </a:prstGeom>
            <a:grpFill/>
            <a:ln w="9525">
              <a:noFill/>
              <a:miter lim="800000"/>
              <a:headEnd/>
              <a:tailEnd/>
            </a:ln>
            <a:effectLst>
              <a:outerShdw blurRad="63500" dist="23000" dir="5400000" rotWithShape="0">
                <a:srgbClr val="000000">
                  <a:alpha val="34999"/>
                </a:srgbClr>
              </a:outerShdw>
            </a:effectLst>
          </p:spPr>
          <p:txBody>
            <a:bodyPr anchor="ctr"/>
            <a:lstStyle/>
            <a:p>
              <a:pPr indent="-342900" algn="ctr">
                <a:defRPr/>
              </a:pPr>
              <a:r>
                <a:rPr lang="da-DK" sz="1200" noProof="1">
                  <a:solidFill>
                    <a:srgbClr val="FFFFFF"/>
                  </a:solidFill>
                  <a:latin typeface="Arial" pitchFamily="34" charset="0"/>
                  <a:ea typeface="ＭＳ Ｐゴシック" pitchFamily="-97" charset="-128"/>
                </a:rPr>
                <a:t>2</a:t>
              </a:r>
            </a:p>
          </p:txBody>
        </p:sp>
        <p:sp>
          <p:nvSpPr>
            <p:cNvPr id="25" name="Tekstboks 59"/>
            <p:cNvSpPr txBox="1">
              <a:spLocks noChangeArrowheads="1"/>
            </p:cNvSpPr>
            <p:nvPr/>
          </p:nvSpPr>
          <p:spPr bwMode="auto">
            <a:xfrm>
              <a:off x="890588" y="3400425"/>
              <a:ext cx="322262" cy="276225"/>
            </a:xfrm>
            <a:prstGeom prst="rect">
              <a:avLst/>
            </a:prstGeom>
            <a:grpFill/>
            <a:ln w="9525">
              <a:noFill/>
              <a:miter lim="800000"/>
              <a:headEnd/>
              <a:tailEnd/>
            </a:ln>
            <a:effectLst>
              <a:outerShdw blurRad="63500" dist="23000" dir="5400000" rotWithShape="0">
                <a:srgbClr val="000000">
                  <a:alpha val="34999"/>
                </a:srgbClr>
              </a:outerShdw>
            </a:effectLst>
          </p:spPr>
          <p:txBody>
            <a:bodyPr anchor="ctr"/>
            <a:lstStyle/>
            <a:p>
              <a:pPr indent="-342900" algn="ctr">
                <a:defRPr/>
              </a:pPr>
              <a:r>
                <a:rPr lang="da-DK" sz="1200" noProof="1">
                  <a:solidFill>
                    <a:srgbClr val="FFFFFF"/>
                  </a:solidFill>
                  <a:latin typeface="Arial" pitchFamily="34" charset="0"/>
                  <a:ea typeface="ＭＳ Ｐゴシック" pitchFamily="-97" charset="-128"/>
                </a:rPr>
                <a:t>3</a:t>
              </a:r>
            </a:p>
          </p:txBody>
        </p:sp>
        <p:sp>
          <p:nvSpPr>
            <p:cNvPr id="26" name="Tekstboks 61"/>
            <p:cNvSpPr txBox="1">
              <a:spLocks noChangeArrowheads="1"/>
            </p:cNvSpPr>
            <p:nvPr/>
          </p:nvSpPr>
          <p:spPr bwMode="auto">
            <a:xfrm>
              <a:off x="890588" y="3822700"/>
              <a:ext cx="322262" cy="279400"/>
            </a:xfrm>
            <a:prstGeom prst="rect">
              <a:avLst/>
            </a:prstGeom>
            <a:grpFill/>
            <a:ln w="9525">
              <a:noFill/>
              <a:miter lim="800000"/>
              <a:headEnd/>
              <a:tailEnd/>
            </a:ln>
            <a:effectLst>
              <a:outerShdw blurRad="63500" dist="23000" dir="5400000" rotWithShape="0">
                <a:srgbClr val="000000">
                  <a:alpha val="34999"/>
                </a:srgbClr>
              </a:outerShdw>
            </a:effectLst>
          </p:spPr>
          <p:txBody>
            <a:bodyPr anchor="ctr"/>
            <a:lstStyle/>
            <a:p>
              <a:pPr indent="-342900" algn="ctr">
                <a:defRPr/>
              </a:pPr>
              <a:r>
                <a:rPr lang="da-DK" sz="1200" noProof="1">
                  <a:solidFill>
                    <a:srgbClr val="FFFFFF"/>
                  </a:solidFill>
                  <a:latin typeface="Arial" pitchFamily="34" charset="0"/>
                  <a:ea typeface="ＭＳ Ｐゴシック" pitchFamily="-97" charset="-128"/>
                </a:rPr>
                <a:t>4</a:t>
              </a:r>
            </a:p>
          </p:txBody>
        </p:sp>
        <p:sp>
          <p:nvSpPr>
            <p:cNvPr id="27" name="Tekstboks 63"/>
            <p:cNvSpPr txBox="1">
              <a:spLocks noChangeArrowheads="1"/>
            </p:cNvSpPr>
            <p:nvPr/>
          </p:nvSpPr>
          <p:spPr bwMode="auto">
            <a:xfrm>
              <a:off x="890588" y="4238625"/>
              <a:ext cx="322262" cy="274638"/>
            </a:xfrm>
            <a:prstGeom prst="rect">
              <a:avLst/>
            </a:prstGeom>
            <a:grp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solidFill>
                    <a:schemeClr val="bg1"/>
                  </a:solidFill>
                  <a:latin typeface="Arial" pitchFamily="34" charset="0"/>
                  <a:ea typeface="ＭＳ Ｐゴシック" pitchFamily="-97" charset="-128"/>
                </a:rPr>
                <a:t>5</a:t>
              </a:r>
            </a:p>
          </p:txBody>
        </p:sp>
        <p:sp>
          <p:nvSpPr>
            <p:cNvPr id="28" name="Tekstboks 65"/>
            <p:cNvSpPr txBox="1">
              <a:spLocks noChangeArrowheads="1"/>
            </p:cNvSpPr>
            <p:nvPr/>
          </p:nvSpPr>
          <p:spPr bwMode="auto">
            <a:xfrm>
              <a:off x="890588" y="4683125"/>
              <a:ext cx="322262" cy="276225"/>
            </a:xfrm>
            <a:prstGeom prst="rect">
              <a:avLst/>
            </a:prstGeom>
            <a:grp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solidFill>
                    <a:schemeClr val="bg1"/>
                  </a:solidFill>
                  <a:latin typeface="Arial" pitchFamily="34" charset="0"/>
                  <a:ea typeface="ＭＳ Ｐゴシック" pitchFamily="-97" charset="-128"/>
                </a:rPr>
                <a:t>6</a:t>
              </a:r>
            </a:p>
          </p:txBody>
        </p:sp>
      </p:grpSp>
      <p:sp>
        <p:nvSpPr>
          <p:cNvPr id="43" name="Rektangel 30"/>
          <p:cNvSpPr>
            <a:spLocks noChangeArrowheads="1"/>
          </p:cNvSpPr>
          <p:nvPr/>
        </p:nvSpPr>
        <p:spPr bwMode="auto">
          <a:xfrm>
            <a:off x="1026071" y="3022184"/>
            <a:ext cx="7693653" cy="354012"/>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chemeClr val="bg1"/>
              </a:solidFill>
              <a:latin typeface="Arial" pitchFamily="34" charset="0"/>
              <a:ea typeface="ＭＳ Ｐゴシック" pitchFamily="-97" charset="-128"/>
            </a:endParaRPr>
          </a:p>
        </p:txBody>
      </p:sp>
      <p:sp>
        <p:nvSpPr>
          <p:cNvPr id="44" name="Tekstboks 44"/>
          <p:cNvSpPr txBox="1">
            <a:spLocks noChangeArrowheads="1"/>
          </p:cNvSpPr>
          <p:nvPr/>
        </p:nvSpPr>
        <p:spPr bwMode="auto">
          <a:xfrm>
            <a:off x="1060997" y="3061871"/>
            <a:ext cx="7289042" cy="338554"/>
          </a:xfrm>
          <a:prstGeom prst="rect">
            <a:avLst/>
          </a:prstGeom>
          <a:noFill/>
          <a:ln w="9525">
            <a:noFill/>
            <a:miter lim="800000"/>
            <a:headEnd/>
            <a:tailEnd/>
          </a:ln>
        </p:spPr>
        <p:txBody>
          <a:bodyPr wrap="square">
            <a:spAutoFit/>
          </a:bodyPr>
          <a:lstStyle/>
          <a:p>
            <a:r>
              <a:rPr lang="en-US" sz="1600" b="1" dirty="0">
                <a:solidFill>
                  <a:schemeClr val="bg1"/>
                </a:solidFill>
              </a:rPr>
              <a:t>Recommender Systems in E-learning Environments</a:t>
            </a:r>
            <a:endParaRPr lang="da-DK" sz="1600" b="1" dirty="0">
              <a:solidFill>
                <a:schemeClr val="bg1"/>
              </a:solidFill>
            </a:endParaRPr>
          </a:p>
        </p:txBody>
      </p:sp>
      <p:sp>
        <p:nvSpPr>
          <p:cNvPr id="55" name="Rektangel 30"/>
          <p:cNvSpPr>
            <a:spLocks noChangeArrowheads="1"/>
          </p:cNvSpPr>
          <p:nvPr/>
        </p:nvSpPr>
        <p:spPr bwMode="auto">
          <a:xfrm>
            <a:off x="1026071" y="3462672"/>
            <a:ext cx="7693653" cy="354012"/>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chemeClr val="bg1"/>
              </a:solidFill>
              <a:latin typeface="Arial" pitchFamily="34" charset="0"/>
              <a:ea typeface="ＭＳ Ｐゴシック" pitchFamily="-97" charset="-128"/>
            </a:endParaRPr>
          </a:p>
        </p:txBody>
      </p:sp>
      <p:sp>
        <p:nvSpPr>
          <p:cNvPr id="56" name="Tekstboks 44"/>
          <p:cNvSpPr txBox="1">
            <a:spLocks noChangeArrowheads="1"/>
          </p:cNvSpPr>
          <p:nvPr/>
        </p:nvSpPr>
        <p:spPr bwMode="auto">
          <a:xfrm>
            <a:off x="1060997" y="3502359"/>
            <a:ext cx="7289042" cy="338554"/>
          </a:xfrm>
          <a:prstGeom prst="rect">
            <a:avLst/>
          </a:prstGeom>
          <a:noFill/>
          <a:ln w="9525">
            <a:noFill/>
            <a:miter lim="800000"/>
            <a:headEnd/>
            <a:tailEnd/>
          </a:ln>
        </p:spPr>
        <p:txBody>
          <a:bodyPr wrap="square">
            <a:spAutoFit/>
          </a:bodyPr>
          <a:lstStyle/>
          <a:p>
            <a:r>
              <a:rPr lang="en-US" sz="1600" b="1" dirty="0">
                <a:solidFill>
                  <a:schemeClr val="bg1"/>
                </a:solidFill>
              </a:rPr>
              <a:t>Design, Architecture and Interface of </a:t>
            </a:r>
            <a:r>
              <a:rPr lang="en-US" sz="1600" b="1" dirty="0" err="1">
                <a:solidFill>
                  <a:schemeClr val="bg1"/>
                </a:solidFill>
              </a:rPr>
              <a:t>Protus</a:t>
            </a:r>
            <a:r>
              <a:rPr lang="en-US" sz="1600" b="1" dirty="0">
                <a:solidFill>
                  <a:schemeClr val="bg1"/>
                </a:solidFill>
              </a:rPr>
              <a:t> System</a:t>
            </a:r>
            <a:endParaRPr lang="da-DK" sz="1600" b="1" dirty="0">
              <a:solidFill>
                <a:schemeClr val="bg1"/>
              </a:solidFill>
            </a:endParaRPr>
          </a:p>
        </p:txBody>
      </p:sp>
      <p:sp>
        <p:nvSpPr>
          <p:cNvPr id="57" name="Rektangel 30"/>
          <p:cNvSpPr>
            <a:spLocks noChangeArrowheads="1"/>
          </p:cNvSpPr>
          <p:nvPr/>
        </p:nvSpPr>
        <p:spPr bwMode="auto">
          <a:xfrm>
            <a:off x="1039718" y="3906623"/>
            <a:ext cx="7693653" cy="354012"/>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chemeClr val="bg1"/>
              </a:solidFill>
              <a:latin typeface="Arial" pitchFamily="34" charset="0"/>
              <a:ea typeface="ＭＳ Ｐゴシック" pitchFamily="-97" charset="-128"/>
            </a:endParaRPr>
          </a:p>
        </p:txBody>
      </p:sp>
      <p:sp>
        <p:nvSpPr>
          <p:cNvPr id="58" name="Tekstboks 44"/>
          <p:cNvSpPr txBox="1">
            <a:spLocks noChangeArrowheads="1"/>
          </p:cNvSpPr>
          <p:nvPr/>
        </p:nvSpPr>
        <p:spPr bwMode="auto">
          <a:xfrm>
            <a:off x="1039718" y="3887629"/>
            <a:ext cx="7289042" cy="338554"/>
          </a:xfrm>
          <a:prstGeom prst="rect">
            <a:avLst/>
          </a:prstGeom>
          <a:solidFill>
            <a:srgbClr val="61E189"/>
          </a:solidFill>
          <a:ln w="9525">
            <a:noFill/>
            <a:miter lim="800000"/>
            <a:headEnd/>
            <a:tailEnd/>
          </a:ln>
        </p:spPr>
        <p:txBody>
          <a:bodyPr wrap="square">
            <a:spAutoFit/>
          </a:bodyPr>
          <a:lstStyle/>
          <a:p>
            <a:r>
              <a:rPr lang="en-US" sz="1600" b="1" dirty="0">
                <a:solidFill>
                  <a:schemeClr val="bg1"/>
                </a:solidFill>
              </a:rPr>
              <a:t>Evaluation and Discussion</a:t>
            </a:r>
            <a:endParaRPr lang="da-DK" sz="1600" b="1" dirty="0">
              <a:solidFill>
                <a:schemeClr val="bg1"/>
              </a:solidFill>
            </a:endParaRPr>
          </a:p>
        </p:txBody>
      </p:sp>
      <p:sp>
        <p:nvSpPr>
          <p:cNvPr id="59" name="Rektangel 30"/>
          <p:cNvSpPr>
            <a:spLocks noChangeArrowheads="1"/>
          </p:cNvSpPr>
          <p:nvPr/>
        </p:nvSpPr>
        <p:spPr bwMode="auto">
          <a:xfrm>
            <a:off x="1039718" y="4308059"/>
            <a:ext cx="7693653" cy="354012"/>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chemeClr val="bg1"/>
              </a:solidFill>
              <a:latin typeface="Arial" pitchFamily="34" charset="0"/>
              <a:ea typeface="ＭＳ Ｐゴシック" pitchFamily="-97" charset="-128"/>
            </a:endParaRPr>
          </a:p>
        </p:txBody>
      </p:sp>
      <p:sp>
        <p:nvSpPr>
          <p:cNvPr id="60" name="Tekstboks 44"/>
          <p:cNvSpPr txBox="1">
            <a:spLocks noChangeArrowheads="1"/>
          </p:cNvSpPr>
          <p:nvPr/>
        </p:nvSpPr>
        <p:spPr bwMode="auto">
          <a:xfrm>
            <a:off x="1074644" y="4347746"/>
            <a:ext cx="7289042" cy="338554"/>
          </a:xfrm>
          <a:prstGeom prst="rect">
            <a:avLst/>
          </a:prstGeom>
          <a:noFill/>
          <a:ln w="9525">
            <a:noFill/>
            <a:miter lim="800000"/>
            <a:headEnd/>
            <a:tailEnd/>
          </a:ln>
        </p:spPr>
        <p:txBody>
          <a:bodyPr wrap="square">
            <a:spAutoFit/>
          </a:bodyPr>
          <a:lstStyle/>
          <a:p>
            <a:r>
              <a:rPr lang="en-US" sz="1600" b="1" dirty="0" smtClean="0">
                <a:solidFill>
                  <a:schemeClr val="bg1"/>
                </a:solidFill>
              </a:rPr>
              <a:t>Conclusions</a:t>
            </a:r>
            <a:endParaRPr lang="da-DK" sz="1600" b="1" dirty="0">
              <a:solidFill>
                <a:schemeClr val="bg1"/>
              </a:solidFill>
            </a:endParaRPr>
          </a:p>
        </p:txBody>
      </p:sp>
      <p:sp>
        <p:nvSpPr>
          <p:cNvPr id="39" name="Tekstboks 53"/>
          <p:cNvSpPr txBox="1">
            <a:spLocks noChangeArrowheads="1"/>
          </p:cNvSpPr>
          <p:nvPr/>
        </p:nvSpPr>
        <p:spPr bwMode="auto">
          <a:xfrm>
            <a:off x="276308" y="2629861"/>
            <a:ext cx="304800" cy="369888"/>
          </a:xfrm>
          <a:prstGeom prst="rect">
            <a:avLst/>
          </a:prstGeom>
          <a:noFill/>
          <a:ln w="9525">
            <a:noFill/>
            <a:miter lim="800000"/>
            <a:headEnd/>
            <a:tailEnd/>
          </a:ln>
        </p:spPr>
        <p:txBody>
          <a:bodyPr>
            <a:spAutoFit/>
          </a:bodyPr>
          <a:lstStyle/>
          <a:p>
            <a:r>
              <a:rPr lang="da-DK" dirty="0">
                <a:solidFill>
                  <a:srgbClr val="CC3399"/>
                </a:solidFill>
                <a:latin typeface="Zapf Dingbats" charset="2"/>
              </a:rPr>
              <a:t>✓</a:t>
            </a:r>
            <a:endParaRPr lang="da-DK" dirty="0">
              <a:solidFill>
                <a:srgbClr val="CC3399"/>
              </a:solidFill>
            </a:endParaRPr>
          </a:p>
        </p:txBody>
      </p:sp>
      <p:sp>
        <p:nvSpPr>
          <p:cNvPr id="40" name="Tekstboks 53"/>
          <p:cNvSpPr txBox="1">
            <a:spLocks noChangeArrowheads="1"/>
          </p:cNvSpPr>
          <p:nvPr/>
        </p:nvSpPr>
        <p:spPr bwMode="auto">
          <a:xfrm>
            <a:off x="276308" y="3058276"/>
            <a:ext cx="304800" cy="369888"/>
          </a:xfrm>
          <a:prstGeom prst="rect">
            <a:avLst/>
          </a:prstGeom>
          <a:noFill/>
          <a:ln w="9525">
            <a:noFill/>
            <a:miter lim="800000"/>
            <a:headEnd/>
            <a:tailEnd/>
          </a:ln>
        </p:spPr>
        <p:txBody>
          <a:bodyPr>
            <a:spAutoFit/>
          </a:bodyPr>
          <a:lstStyle/>
          <a:p>
            <a:r>
              <a:rPr lang="da-DK" dirty="0">
                <a:solidFill>
                  <a:srgbClr val="CC3399"/>
                </a:solidFill>
                <a:latin typeface="Zapf Dingbats" charset="2"/>
              </a:rPr>
              <a:t>✓</a:t>
            </a:r>
            <a:endParaRPr lang="da-DK" dirty="0">
              <a:solidFill>
                <a:srgbClr val="CC3399"/>
              </a:solidFill>
            </a:endParaRPr>
          </a:p>
        </p:txBody>
      </p:sp>
      <p:sp>
        <p:nvSpPr>
          <p:cNvPr id="41" name="Tekstboks 53"/>
          <p:cNvSpPr txBox="1">
            <a:spLocks noChangeArrowheads="1"/>
          </p:cNvSpPr>
          <p:nvPr/>
        </p:nvSpPr>
        <p:spPr bwMode="auto">
          <a:xfrm>
            <a:off x="276308" y="3486692"/>
            <a:ext cx="304800" cy="369888"/>
          </a:xfrm>
          <a:prstGeom prst="rect">
            <a:avLst/>
          </a:prstGeom>
          <a:noFill/>
          <a:ln w="9525">
            <a:noFill/>
            <a:miter lim="800000"/>
            <a:headEnd/>
            <a:tailEnd/>
          </a:ln>
        </p:spPr>
        <p:txBody>
          <a:bodyPr>
            <a:spAutoFit/>
          </a:bodyPr>
          <a:lstStyle/>
          <a:p>
            <a:r>
              <a:rPr lang="da-DK" dirty="0">
                <a:solidFill>
                  <a:srgbClr val="CC3399"/>
                </a:solidFill>
                <a:latin typeface="Zapf Dingbats" charset="2"/>
              </a:rPr>
              <a:t>✓</a:t>
            </a:r>
            <a:endParaRPr lang="da-DK" dirty="0">
              <a:solidFill>
                <a:srgbClr val="CC3399"/>
              </a:solidFill>
            </a:endParaRPr>
          </a:p>
        </p:txBody>
      </p:sp>
    </p:spTree>
    <p:extLst>
      <p:ext uri="{BB962C8B-B14F-4D97-AF65-F5344CB8AC3E}">
        <p14:creationId xmlns:p14="http://schemas.microsoft.com/office/powerpoint/2010/main" val="365900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000"/>
                                        <p:tgtEl>
                                          <p:spTgt spid="41"/>
                                        </p:tgtEl>
                                      </p:cBhvr>
                                    </p:animEffect>
                                    <p:anim calcmode="lin" valueType="num">
                                      <p:cBhvr>
                                        <p:cTn id="23" dur="1000" fill="hold"/>
                                        <p:tgtEl>
                                          <p:spTgt spid="41"/>
                                        </p:tgtEl>
                                        <p:attrNameLst>
                                          <p:attrName>ppt_x</p:attrName>
                                        </p:attrNameLst>
                                      </p:cBhvr>
                                      <p:tavLst>
                                        <p:tav tm="0">
                                          <p:val>
                                            <p:strVal val="#ppt_x"/>
                                          </p:val>
                                        </p:tav>
                                        <p:tav tm="100000">
                                          <p:val>
                                            <p:strVal val="#ppt_x"/>
                                          </p:val>
                                        </p:tav>
                                      </p:tavLst>
                                    </p:anim>
                                    <p:anim calcmode="lin" valueType="num">
                                      <p:cBhvr>
                                        <p:cTn id="2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9" grpId="0"/>
      <p:bldP spid="40" grpId="0"/>
      <p:bldP spid="4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Experimental </a:t>
            </a:r>
            <a:r>
              <a:rPr lang="en-US" dirty="0" smtClean="0">
                <a:effectLst/>
              </a:rPr>
              <a:t>Research</a:t>
            </a:r>
            <a:endParaRPr lang="en-US" dirty="0"/>
          </a:p>
        </p:txBody>
      </p:sp>
      <p:sp>
        <p:nvSpPr>
          <p:cNvPr id="3" name="Content Placeholder 2"/>
          <p:cNvSpPr>
            <a:spLocks noGrp="1"/>
          </p:cNvSpPr>
          <p:nvPr>
            <p:ph idx="1"/>
          </p:nvPr>
        </p:nvSpPr>
        <p:spPr/>
        <p:txBody>
          <a:bodyPr>
            <a:normAutofit/>
          </a:bodyPr>
          <a:lstStyle/>
          <a:p>
            <a:pPr lvl="0" fontAlgn="base">
              <a:spcBef>
                <a:spcPct val="40000"/>
              </a:spcBef>
              <a:spcAft>
                <a:spcPct val="0"/>
              </a:spcAft>
              <a:buClr>
                <a:srgbClr val="790082"/>
              </a:buClr>
              <a:buSzPct val="80000"/>
              <a:buFont typeface="Wingdings" charset="2"/>
              <a:buChar char="q"/>
            </a:pPr>
            <a:r>
              <a:rPr lang="sr-Latn-CS" sz="1800" kern="0" dirty="0">
                <a:solidFill>
                  <a:srgbClr val="080808"/>
                </a:solidFill>
              </a:rPr>
              <a:t>Group of 440 undergraduate students of Higher School of Professional Business Studies at University of Novi Sad</a:t>
            </a:r>
          </a:p>
          <a:p>
            <a:pPr lvl="1" fontAlgn="base">
              <a:spcBef>
                <a:spcPct val="40000"/>
              </a:spcBef>
              <a:spcAft>
                <a:spcPct val="0"/>
              </a:spcAft>
              <a:buClr>
                <a:srgbClr val="790082"/>
              </a:buClr>
              <a:buFont typeface="Wingdings" charset="2"/>
              <a:buChar char="ø"/>
            </a:pPr>
            <a:r>
              <a:rPr lang="sr-Latn-CS" sz="1800" kern="0" dirty="0">
                <a:solidFill>
                  <a:srgbClr val="080808"/>
                </a:solidFill>
              </a:rPr>
              <a:t>340 experimental group - </a:t>
            </a:r>
            <a:r>
              <a:rPr lang="en-US" sz="1800" kern="0" dirty="0">
                <a:solidFill>
                  <a:srgbClr val="080808"/>
                </a:solidFill>
              </a:rPr>
              <a:t>were required to use the </a:t>
            </a:r>
            <a:r>
              <a:rPr lang="en-US" sz="1800" kern="0" dirty="0" err="1">
                <a:solidFill>
                  <a:srgbClr val="080808"/>
                </a:solidFill>
              </a:rPr>
              <a:t>Protus</a:t>
            </a:r>
            <a:r>
              <a:rPr lang="en-US" sz="1800" kern="0" dirty="0">
                <a:solidFill>
                  <a:srgbClr val="080808"/>
                </a:solidFill>
              </a:rPr>
              <a:t> system.</a:t>
            </a:r>
            <a:endParaRPr lang="sr-Latn-CS" sz="1800" kern="0" dirty="0">
              <a:solidFill>
                <a:srgbClr val="080808"/>
              </a:solidFill>
            </a:endParaRPr>
          </a:p>
          <a:p>
            <a:pPr lvl="1" fontAlgn="base">
              <a:spcBef>
                <a:spcPct val="40000"/>
              </a:spcBef>
              <a:spcAft>
                <a:spcPct val="0"/>
              </a:spcAft>
              <a:buClr>
                <a:srgbClr val="790082"/>
              </a:buClr>
              <a:buFont typeface="Wingdings" charset="2"/>
              <a:buChar char="ø"/>
            </a:pPr>
            <a:r>
              <a:rPr lang="sr-Latn-CS" sz="1800" kern="0" dirty="0">
                <a:solidFill>
                  <a:srgbClr val="080808"/>
                </a:solidFill>
              </a:rPr>
              <a:t>100 control group</a:t>
            </a:r>
            <a:r>
              <a:rPr lang="en-US" sz="1800" kern="0" dirty="0">
                <a:solidFill>
                  <a:srgbClr val="080808"/>
                </a:solidFill>
              </a:rPr>
              <a:t> </a:t>
            </a:r>
            <a:r>
              <a:rPr lang="sr-Latn-RS" sz="1800" kern="0" dirty="0">
                <a:solidFill>
                  <a:srgbClr val="080808"/>
                </a:solidFill>
              </a:rPr>
              <a:t>-</a:t>
            </a:r>
            <a:r>
              <a:rPr lang="sr-Latn-CS" sz="1800" kern="0" dirty="0">
                <a:solidFill>
                  <a:srgbClr val="080808"/>
                </a:solidFill>
              </a:rPr>
              <a:t> </a:t>
            </a:r>
            <a:r>
              <a:rPr lang="en-US" sz="1800" kern="0" dirty="0">
                <a:solidFill>
                  <a:srgbClr val="080808"/>
                </a:solidFill>
              </a:rPr>
              <a:t>learned with the</a:t>
            </a:r>
            <a:r>
              <a:rPr lang="sr-Latn-RS" sz="1800" kern="0" dirty="0">
                <a:solidFill>
                  <a:srgbClr val="080808"/>
                </a:solidFill>
              </a:rPr>
              <a:t> </a:t>
            </a:r>
            <a:r>
              <a:rPr lang="en-US" sz="1800" kern="0" dirty="0">
                <a:solidFill>
                  <a:srgbClr val="080808"/>
                </a:solidFill>
              </a:rPr>
              <a:t>previous version of the system and did not receive any recommendation or guidance through the course </a:t>
            </a:r>
            <a:endParaRPr lang="sr-Latn-RS" sz="1800" kern="0" dirty="0">
              <a:solidFill>
                <a:srgbClr val="080808"/>
              </a:solidFill>
            </a:endParaRPr>
          </a:p>
          <a:p>
            <a:pPr lvl="0" fontAlgn="base">
              <a:spcBef>
                <a:spcPct val="60000"/>
              </a:spcBef>
              <a:spcAft>
                <a:spcPct val="0"/>
              </a:spcAft>
              <a:buClr>
                <a:srgbClr val="790082"/>
              </a:buClr>
              <a:buSzPct val="80000"/>
              <a:buFont typeface="Wingdings" charset="2"/>
              <a:buChar char="q"/>
            </a:pPr>
            <a:r>
              <a:rPr lang="sr-Latn-RS" sz="1800" kern="0" dirty="0">
                <a:solidFill>
                  <a:srgbClr val="080808"/>
                </a:solidFill>
              </a:rPr>
              <a:t>W</a:t>
            </a:r>
            <a:r>
              <a:rPr lang="en-US" sz="1800" kern="0" dirty="0" err="1">
                <a:solidFill>
                  <a:srgbClr val="080808"/>
                </a:solidFill>
              </a:rPr>
              <a:t>hether</a:t>
            </a:r>
            <a:r>
              <a:rPr lang="en-US" sz="1800" kern="0" dirty="0">
                <a:solidFill>
                  <a:srgbClr val="080808"/>
                </a:solidFill>
              </a:rPr>
              <a:t> the means of two groups are statistically different from each other</a:t>
            </a:r>
            <a:r>
              <a:rPr lang="sr-Latn-RS" sz="1800" kern="0" dirty="0">
                <a:solidFill>
                  <a:srgbClr val="080808"/>
                </a:solidFill>
              </a:rPr>
              <a:t> -</a:t>
            </a:r>
            <a:r>
              <a:rPr lang="en-US" sz="1800" kern="0" dirty="0">
                <a:solidFill>
                  <a:srgbClr val="080808"/>
                </a:solidFill>
              </a:rPr>
              <a:t> the t-test was utilized. </a:t>
            </a:r>
            <a:endParaRPr lang="sr-Latn-RS" sz="1800" kern="0" dirty="0">
              <a:solidFill>
                <a:srgbClr val="080808"/>
              </a:solidFill>
            </a:endParaRPr>
          </a:p>
          <a:p>
            <a:pPr lvl="0" fontAlgn="base">
              <a:spcBef>
                <a:spcPct val="60000"/>
              </a:spcBef>
              <a:spcAft>
                <a:spcPct val="0"/>
              </a:spcAft>
              <a:buClr>
                <a:srgbClr val="790082"/>
              </a:buClr>
              <a:buSzPct val="80000"/>
              <a:buFont typeface="Wingdings" charset="2"/>
              <a:buChar char="q"/>
            </a:pPr>
            <a:r>
              <a:rPr lang="en-US" sz="1800" kern="0" dirty="0">
                <a:solidFill>
                  <a:srgbClr val="080808"/>
                </a:solidFill>
              </a:rPr>
              <a:t>Both groups</a:t>
            </a:r>
            <a:r>
              <a:rPr lang="sr-Latn-RS" sz="1800" kern="0" dirty="0">
                <a:solidFill>
                  <a:srgbClr val="080808"/>
                </a:solidFill>
              </a:rPr>
              <a:t> </a:t>
            </a:r>
            <a:r>
              <a:rPr lang="en-US" sz="1800" kern="0" dirty="0">
                <a:solidFill>
                  <a:srgbClr val="080808"/>
                </a:solidFill>
              </a:rPr>
              <a:t>of learners completed the </a:t>
            </a:r>
            <a:r>
              <a:rPr lang="en-US" sz="1800" b="1" u="sng" kern="0" dirty="0">
                <a:solidFill>
                  <a:srgbClr val="FAE6F0">
                    <a:lumMod val="75000"/>
                  </a:srgbClr>
                </a:solidFill>
              </a:rPr>
              <a:t>Norm-referenced</a:t>
            </a:r>
            <a:r>
              <a:rPr lang="en-US" sz="1800" kern="0" dirty="0">
                <a:solidFill>
                  <a:srgbClr val="080808"/>
                </a:solidFill>
              </a:rPr>
              <a:t> test which allows us to compare learners’ intellectual abilities (Glaser, 1963). </a:t>
            </a:r>
            <a:endParaRPr lang="sr-Latn-RS" sz="1800" kern="0" dirty="0">
              <a:solidFill>
                <a:srgbClr val="080808"/>
              </a:solidFill>
            </a:endParaRPr>
          </a:p>
          <a:p>
            <a:pPr lvl="0" fontAlgn="base">
              <a:spcBef>
                <a:spcPct val="60000"/>
              </a:spcBef>
              <a:spcAft>
                <a:spcPct val="0"/>
              </a:spcAft>
              <a:buClr>
                <a:srgbClr val="790082"/>
              </a:buClr>
              <a:buSzPct val="80000"/>
              <a:buFont typeface="Wingdings" charset="2"/>
              <a:buChar char="q"/>
            </a:pPr>
            <a:r>
              <a:rPr lang="en-US" sz="1800" kern="0" dirty="0">
                <a:solidFill>
                  <a:srgbClr val="080808"/>
                </a:solidFill>
              </a:rPr>
              <a:t>Results of this</a:t>
            </a:r>
            <a:r>
              <a:rPr lang="sr-Latn-RS" sz="1800" kern="0" dirty="0">
                <a:solidFill>
                  <a:srgbClr val="080808"/>
                </a:solidFill>
              </a:rPr>
              <a:t> </a:t>
            </a:r>
            <a:r>
              <a:rPr lang="en-US" sz="1800" kern="0" dirty="0">
                <a:solidFill>
                  <a:srgbClr val="080808"/>
                </a:solidFill>
              </a:rPr>
              <a:t>test were combined with grades that learners earned at a basic computer literacy course at the first semester of their studies. </a:t>
            </a:r>
          </a:p>
          <a:p>
            <a:endParaRPr lang="en-US" sz="2000" dirty="0"/>
          </a:p>
        </p:txBody>
      </p:sp>
      <p:sp>
        <p:nvSpPr>
          <p:cNvPr id="4" name="Footer Placeholder 3"/>
          <p:cNvSpPr>
            <a:spLocks noGrp="1"/>
          </p:cNvSpPr>
          <p:nvPr>
            <p:ph type="ftr" sz="quarter" idx="11"/>
          </p:nvPr>
        </p:nvSpPr>
        <p:spPr/>
        <p:txBody>
          <a:bodyPr/>
          <a:lstStyle/>
          <a:p>
            <a:r>
              <a:rPr lang="en-US" dirty="0"/>
              <a:t>Workshop 2014</a:t>
            </a:r>
            <a:r>
              <a:rPr lang="sr-Latn-RS" dirty="0"/>
              <a:t>,</a:t>
            </a:r>
            <a:r>
              <a:rPr lang="en-US" dirty="0"/>
              <a:t> </a:t>
            </a:r>
            <a:r>
              <a:rPr lang="en-US" dirty="0" err="1"/>
              <a:t>Sinaia</a:t>
            </a:r>
            <a:r>
              <a:rPr lang="en-US" dirty="0"/>
              <a:t>, Romania</a:t>
            </a:r>
          </a:p>
        </p:txBody>
      </p:sp>
      <p:sp>
        <p:nvSpPr>
          <p:cNvPr id="5" name="Slide Number Placeholder 4"/>
          <p:cNvSpPr>
            <a:spLocks noGrp="1"/>
          </p:cNvSpPr>
          <p:nvPr>
            <p:ph type="sldNum" sz="quarter" idx="12"/>
          </p:nvPr>
        </p:nvSpPr>
        <p:spPr/>
        <p:txBody>
          <a:bodyPr/>
          <a:lstStyle/>
          <a:p>
            <a:fld id="{B3C8D34D-C890-40B5-A129-57F713BE0812}" type="slidenum">
              <a:rPr lang="en-US" smtClean="0"/>
              <a:t>28</a:t>
            </a:fld>
            <a:endParaRPr lang="en-US" dirty="0"/>
          </a:p>
        </p:txBody>
      </p:sp>
    </p:spTree>
    <p:extLst>
      <p:ext uri="{BB962C8B-B14F-4D97-AF65-F5344CB8AC3E}">
        <p14:creationId xmlns:p14="http://schemas.microsoft.com/office/powerpoint/2010/main" val="31058256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Styles Questionnaire</a:t>
            </a:r>
          </a:p>
        </p:txBody>
      </p:sp>
      <p:sp>
        <p:nvSpPr>
          <p:cNvPr id="3" name="Content Placeholder 2"/>
          <p:cNvSpPr>
            <a:spLocks noGrp="1"/>
          </p:cNvSpPr>
          <p:nvPr>
            <p:ph idx="1"/>
          </p:nvPr>
        </p:nvSpPr>
        <p:spPr/>
        <p:txBody>
          <a:bodyPr>
            <a:normAutofit/>
          </a:bodyPr>
          <a:lstStyle/>
          <a:p>
            <a:pPr>
              <a:spcBef>
                <a:spcPct val="40000"/>
              </a:spcBef>
            </a:pPr>
            <a:r>
              <a:rPr lang="sr-Latn-CS" sz="2000" dirty="0"/>
              <a:t>First step - students fill out the Felder-Solomon “Index of Learning Styles Questionnaire” (ILS</a:t>
            </a:r>
            <a:r>
              <a:rPr lang="sr-Latn-CS" sz="2000" dirty="0" smtClean="0"/>
              <a:t>)</a:t>
            </a:r>
            <a:r>
              <a:rPr lang="en-US" sz="2000" dirty="0" smtClean="0"/>
              <a:t>.</a:t>
            </a:r>
            <a:endParaRPr lang="sr-Latn-CS" sz="2000" dirty="0"/>
          </a:p>
          <a:p>
            <a:pPr>
              <a:spcBef>
                <a:spcPct val="40000"/>
              </a:spcBef>
            </a:pPr>
            <a:r>
              <a:rPr lang="sr-Latn-CS" sz="2000" dirty="0"/>
              <a:t>The aim - cluster learners into a sub-class - </a:t>
            </a:r>
            <a:r>
              <a:rPr lang="sr-Latn-CS" sz="2000" dirty="0" smtClean="0"/>
              <a:t>learner </a:t>
            </a:r>
            <a:r>
              <a:rPr lang="sr-Latn-CS" sz="2000" dirty="0"/>
              <a:t>profiles for 340 </a:t>
            </a:r>
            <a:r>
              <a:rPr lang="sr-Latn-CS" sz="2000" dirty="0" smtClean="0"/>
              <a:t>learners</a:t>
            </a:r>
            <a:r>
              <a:rPr lang="en-US" sz="2000" dirty="0" smtClean="0"/>
              <a:t>.</a:t>
            </a:r>
            <a:endParaRPr lang="sr-Latn-CS" sz="2000" dirty="0"/>
          </a:p>
        </p:txBody>
      </p:sp>
      <p:sp>
        <p:nvSpPr>
          <p:cNvPr id="4" name="Footer Placeholder 3"/>
          <p:cNvSpPr>
            <a:spLocks noGrp="1"/>
          </p:cNvSpPr>
          <p:nvPr>
            <p:ph type="ftr" sz="quarter" idx="11"/>
          </p:nvPr>
        </p:nvSpPr>
        <p:spPr/>
        <p:txBody>
          <a:bodyPr/>
          <a:lstStyle/>
          <a:p>
            <a:r>
              <a:rPr lang="en-US" dirty="0"/>
              <a:t>Workshop 2014</a:t>
            </a:r>
            <a:r>
              <a:rPr lang="sr-Latn-RS" dirty="0"/>
              <a:t>,</a:t>
            </a:r>
            <a:r>
              <a:rPr lang="en-US" dirty="0"/>
              <a:t> </a:t>
            </a:r>
            <a:r>
              <a:rPr lang="en-US" dirty="0" err="1"/>
              <a:t>Sinaia</a:t>
            </a:r>
            <a:r>
              <a:rPr lang="en-US" dirty="0"/>
              <a:t>, Romania</a:t>
            </a:r>
          </a:p>
        </p:txBody>
      </p:sp>
      <p:sp>
        <p:nvSpPr>
          <p:cNvPr id="5" name="Slide Number Placeholder 4"/>
          <p:cNvSpPr>
            <a:spLocks noGrp="1"/>
          </p:cNvSpPr>
          <p:nvPr>
            <p:ph type="sldNum" sz="quarter" idx="12"/>
          </p:nvPr>
        </p:nvSpPr>
        <p:spPr/>
        <p:txBody>
          <a:bodyPr/>
          <a:lstStyle/>
          <a:p>
            <a:fld id="{B3C8D34D-C890-40B5-A129-57F713BE0812}" type="slidenum">
              <a:rPr lang="en-US" smtClean="0"/>
              <a:t>29</a:t>
            </a:fld>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423" y="2953234"/>
            <a:ext cx="6340368" cy="3130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55647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Personalization in e-learning </a:t>
            </a:r>
            <a:r>
              <a:rPr lang="en-US" sz="3600" dirty="0" smtClean="0"/>
              <a:t>systems</a:t>
            </a:r>
            <a:endParaRPr lang="en-US" sz="3600" dirty="0"/>
          </a:p>
        </p:txBody>
      </p:sp>
      <p:sp>
        <p:nvSpPr>
          <p:cNvPr id="3" name="Content Placeholder 2"/>
          <p:cNvSpPr>
            <a:spLocks noGrp="1"/>
          </p:cNvSpPr>
          <p:nvPr>
            <p:ph idx="1"/>
          </p:nvPr>
        </p:nvSpPr>
        <p:spPr/>
        <p:txBody>
          <a:bodyPr>
            <a:noAutofit/>
          </a:bodyPr>
          <a:lstStyle/>
          <a:p>
            <a:pPr>
              <a:spcBef>
                <a:spcPts val="1200"/>
              </a:spcBef>
            </a:pPr>
            <a:r>
              <a:rPr lang="en-US" sz="2000" dirty="0"/>
              <a:t>Personalization is becoming an important feature in e-learning systems due to the:</a:t>
            </a:r>
          </a:p>
          <a:p>
            <a:pPr lvl="1">
              <a:spcBef>
                <a:spcPts val="1200"/>
              </a:spcBef>
            </a:pPr>
            <a:r>
              <a:rPr lang="en-US" sz="1800" dirty="0"/>
              <a:t>huge information, the strong interactivity, the great coverage and no space-time </a:t>
            </a:r>
            <a:r>
              <a:rPr lang="en-US" sz="1800" dirty="0" smtClean="0"/>
              <a:t>restrictions,</a:t>
            </a:r>
            <a:endParaRPr lang="en-US" sz="1800" dirty="0"/>
          </a:p>
          <a:p>
            <a:pPr lvl="1">
              <a:spcBef>
                <a:spcPts val="1200"/>
              </a:spcBef>
            </a:pPr>
            <a:r>
              <a:rPr lang="en-US" sz="1800" dirty="0"/>
              <a:t>differences in background, goals, capabilities and personalities of the large numbers of learners, the main users of such systems. </a:t>
            </a:r>
          </a:p>
          <a:p>
            <a:pPr>
              <a:spcBef>
                <a:spcPts val="1200"/>
              </a:spcBef>
            </a:pPr>
            <a:r>
              <a:rPr lang="en-US" sz="2000" dirty="0"/>
              <a:t>Personalization can be achieved using:</a:t>
            </a:r>
          </a:p>
          <a:p>
            <a:pPr lvl="1">
              <a:spcBef>
                <a:spcPts val="1200"/>
              </a:spcBef>
            </a:pPr>
            <a:r>
              <a:rPr lang="en-US" sz="1800" dirty="0"/>
              <a:t>pre-defined rules that sequentially propose learning objects in a specified learning path,</a:t>
            </a:r>
          </a:p>
          <a:p>
            <a:pPr lvl="1">
              <a:spcBef>
                <a:spcPts val="1200"/>
              </a:spcBef>
            </a:pPr>
            <a:r>
              <a:rPr lang="en-US" sz="1800" dirty="0"/>
              <a:t>heuristic rules, </a:t>
            </a:r>
          </a:p>
          <a:p>
            <a:pPr lvl="1">
              <a:spcBef>
                <a:spcPts val="1200"/>
              </a:spcBef>
            </a:pPr>
            <a:r>
              <a:rPr lang="en-US" sz="1800" dirty="0"/>
              <a:t>user models and </a:t>
            </a:r>
          </a:p>
          <a:p>
            <a:pPr lvl="1">
              <a:spcBef>
                <a:spcPts val="1200"/>
              </a:spcBef>
            </a:pPr>
            <a:r>
              <a:rPr lang="en-US" sz="1800" b="1" dirty="0">
                <a:solidFill>
                  <a:srgbClr val="CC3399"/>
                </a:solidFill>
              </a:rPr>
              <a:t>recommendation techniques.</a:t>
            </a:r>
          </a:p>
          <a:p>
            <a:pPr>
              <a:spcBef>
                <a:spcPts val="1200"/>
              </a:spcBef>
            </a:pPr>
            <a:endParaRPr lang="en-US" sz="2200" dirty="0"/>
          </a:p>
        </p:txBody>
      </p:sp>
      <p:sp>
        <p:nvSpPr>
          <p:cNvPr id="4" name="Footer Placeholder 3"/>
          <p:cNvSpPr>
            <a:spLocks noGrp="1"/>
          </p:cNvSpPr>
          <p:nvPr>
            <p:ph type="ftr" sz="quarter" idx="11"/>
          </p:nvPr>
        </p:nvSpPr>
        <p:spPr/>
        <p:txBody>
          <a:bodyPr/>
          <a:lstStyle/>
          <a:p>
            <a:r>
              <a:rPr lang="en-US" dirty="0"/>
              <a:t>Workshop 2014</a:t>
            </a:r>
            <a:r>
              <a:rPr lang="sr-Latn-RS" dirty="0"/>
              <a:t>,</a:t>
            </a:r>
            <a:r>
              <a:rPr lang="en-US" dirty="0"/>
              <a:t> </a:t>
            </a:r>
            <a:r>
              <a:rPr lang="en-US" dirty="0" err="1"/>
              <a:t>Sinaia</a:t>
            </a:r>
            <a:r>
              <a:rPr lang="en-US" dirty="0"/>
              <a:t>, Romania</a:t>
            </a:r>
          </a:p>
        </p:txBody>
      </p:sp>
      <p:sp>
        <p:nvSpPr>
          <p:cNvPr id="5" name="Slide Number Placeholder 4"/>
          <p:cNvSpPr>
            <a:spLocks noGrp="1"/>
          </p:cNvSpPr>
          <p:nvPr>
            <p:ph type="sldNum" sz="quarter" idx="12"/>
          </p:nvPr>
        </p:nvSpPr>
        <p:spPr/>
        <p:txBody>
          <a:bodyPr/>
          <a:lstStyle/>
          <a:p>
            <a:fld id="{B3C8D34D-C890-40B5-A129-57F713BE0812}" type="slidenum">
              <a:rPr lang="en-US" smtClean="0"/>
              <a:t>3</a:t>
            </a:fld>
            <a:endParaRPr lang="en-US" dirty="0"/>
          </a:p>
        </p:txBody>
      </p:sp>
    </p:spTree>
    <p:extLst>
      <p:ext uri="{BB962C8B-B14F-4D97-AF65-F5344CB8AC3E}">
        <p14:creationId xmlns:p14="http://schemas.microsoft.com/office/powerpoint/2010/main" val="29261317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1"/>
            <a:r>
              <a:rPr kumimoji="0" lang="en-US" sz="4000" b="1" i="0" u="none" strike="noStrike" kern="1200" cap="none" spc="0" normalizeH="0" baseline="0" noProof="0" dirty="0" smtClean="0">
                <a:ln>
                  <a:noFill/>
                </a:ln>
                <a:solidFill>
                  <a:prstClr val="white"/>
                </a:solidFill>
                <a:effectLst>
                  <a:reflection blurRad="6350" stA="55000" endA="300" endPos="45500" dir="5400000" sy="-100000" algn="bl" rotWithShape="0"/>
                </a:effectLst>
                <a:uLnTx/>
                <a:uFillTx/>
                <a:latin typeface="Calibri"/>
              </a:rPr>
              <a:t>Statistical Properties of</a:t>
            </a:r>
            <a:r>
              <a:rPr kumimoji="0" lang="sr-Latn-RS" sz="4000" b="1" i="0" u="none" strike="noStrike" kern="1200" cap="none" spc="0" normalizeH="0" baseline="0" noProof="0" dirty="0" smtClean="0">
                <a:ln>
                  <a:noFill/>
                </a:ln>
                <a:solidFill>
                  <a:prstClr val="white"/>
                </a:solidFill>
                <a:effectLst>
                  <a:reflection blurRad="6350" stA="55000" endA="300" endPos="45500" dir="5400000" sy="-100000" algn="bl" rotWithShape="0"/>
                </a:effectLst>
                <a:uLnTx/>
                <a:uFillTx/>
                <a:latin typeface="Calibri"/>
              </a:rPr>
              <a:t/>
            </a:r>
            <a:br>
              <a:rPr kumimoji="0" lang="sr-Latn-RS" sz="4000" b="1" i="0" u="none" strike="noStrike" kern="1200" cap="none" spc="0" normalizeH="0" baseline="0" noProof="0" dirty="0" smtClean="0">
                <a:ln>
                  <a:noFill/>
                </a:ln>
                <a:solidFill>
                  <a:prstClr val="white"/>
                </a:solidFill>
                <a:effectLst>
                  <a:reflection blurRad="6350" stA="55000" endA="300" endPos="45500" dir="5400000" sy="-100000" algn="bl" rotWithShape="0"/>
                </a:effectLst>
                <a:uLnTx/>
                <a:uFillTx/>
                <a:latin typeface="Calibri"/>
              </a:rPr>
            </a:br>
            <a:r>
              <a:rPr kumimoji="0" lang="en-US" sz="4000" b="1" i="0" u="none" strike="noStrike" kern="1200" cap="none" spc="0" normalizeH="0" baseline="0" noProof="0" dirty="0" smtClean="0">
                <a:ln>
                  <a:noFill/>
                </a:ln>
                <a:solidFill>
                  <a:prstClr val="white"/>
                </a:solidFill>
                <a:effectLst>
                  <a:reflection blurRad="6350" stA="55000" endA="300" endPos="45500" dir="5400000" sy="-100000" algn="bl" rotWithShape="0"/>
                </a:effectLst>
                <a:uLnTx/>
                <a:uFillTx/>
                <a:latin typeface="Calibri"/>
              </a:rPr>
              <a:t>Learners’ Tagging History </a:t>
            </a:r>
            <a:endParaRPr lang="en-US" dirty="0"/>
          </a:p>
        </p:txBody>
      </p:sp>
      <p:sp>
        <p:nvSpPr>
          <p:cNvPr id="4" name="Slide Number Placeholder 3"/>
          <p:cNvSpPr>
            <a:spLocks noGrp="1"/>
          </p:cNvSpPr>
          <p:nvPr>
            <p:ph type="sldNum" sz="quarter" idx="12"/>
          </p:nvPr>
        </p:nvSpPr>
        <p:spPr/>
        <p:txBody>
          <a:bodyPr/>
          <a:lstStyle/>
          <a:p>
            <a:fld id="{144C8A0B-6915-4F26-8448-40626CB1E8C4}" type="slidenum">
              <a:rPr lang="en-US" smtClean="0"/>
              <a:pPr/>
              <a:t>30</a:t>
            </a:fld>
            <a:endParaRPr lang="en-US"/>
          </a:p>
        </p:txBody>
      </p:sp>
      <p:sp>
        <p:nvSpPr>
          <p:cNvPr id="6" name="TextBox 5"/>
          <p:cNvSpPr txBox="1"/>
          <p:nvPr/>
        </p:nvSpPr>
        <p:spPr>
          <a:xfrm>
            <a:off x="1691680" y="6254645"/>
            <a:ext cx="1882247" cy="461665"/>
          </a:xfrm>
          <a:prstGeom prst="rect">
            <a:avLst/>
          </a:prstGeom>
          <a:noFill/>
        </p:spPr>
        <p:txBody>
          <a:bodyPr wrap="none" rtlCol="0">
            <a:spAutoFit/>
          </a:bodyPr>
          <a:lstStyle/>
          <a:p>
            <a:r>
              <a:rPr lang="en-US" sz="1200" dirty="0" smtClean="0"/>
              <a:t>Learner </a:t>
            </a:r>
            <a:r>
              <a:rPr lang="en-US" sz="1200" dirty="0"/>
              <a:t>activities on LOs</a:t>
            </a:r>
          </a:p>
          <a:p>
            <a:endParaRPr lang="en-US" sz="1200" dirty="0"/>
          </a:p>
        </p:txBody>
      </p:sp>
      <p:sp>
        <p:nvSpPr>
          <p:cNvPr id="11" name="TextBox 10"/>
          <p:cNvSpPr txBox="1"/>
          <p:nvPr/>
        </p:nvSpPr>
        <p:spPr>
          <a:xfrm>
            <a:off x="5895076" y="6239609"/>
            <a:ext cx="1890261" cy="461665"/>
          </a:xfrm>
          <a:prstGeom prst="rect">
            <a:avLst/>
          </a:prstGeom>
          <a:noFill/>
        </p:spPr>
        <p:txBody>
          <a:bodyPr wrap="none" rtlCol="0">
            <a:spAutoFit/>
          </a:bodyPr>
          <a:lstStyle/>
          <a:p>
            <a:r>
              <a:rPr lang="en-US" sz="1200" dirty="0" smtClean="0"/>
              <a:t>Learner </a:t>
            </a:r>
            <a:r>
              <a:rPr lang="en-US" sz="1200" dirty="0"/>
              <a:t>activities on </a:t>
            </a:r>
            <a:r>
              <a:rPr lang="sr-Latn-RS" sz="1200" dirty="0" smtClean="0"/>
              <a:t>tag</a:t>
            </a:r>
            <a:r>
              <a:rPr lang="en-US" sz="1200" dirty="0" smtClean="0"/>
              <a:t>s</a:t>
            </a:r>
            <a:endParaRPr lang="en-US" sz="1200" dirty="0"/>
          </a:p>
          <a:p>
            <a:endParaRPr lang="en-US" sz="1200" dirty="0"/>
          </a:p>
        </p:txBody>
      </p:sp>
      <p:graphicFrame>
        <p:nvGraphicFramePr>
          <p:cNvPr id="14" name="Chart 13"/>
          <p:cNvGraphicFramePr/>
          <p:nvPr>
            <p:extLst>
              <p:ext uri="{D42A27DB-BD31-4B8C-83A1-F6EECF244321}">
                <p14:modId xmlns:p14="http://schemas.microsoft.com/office/powerpoint/2010/main" val="4066711034"/>
              </p:ext>
            </p:extLst>
          </p:nvPr>
        </p:nvGraphicFramePr>
        <p:xfrm>
          <a:off x="340116" y="3686390"/>
          <a:ext cx="4320480" cy="25130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p:cNvGraphicFramePr/>
          <p:nvPr>
            <p:extLst>
              <p:ext uri="{D42A27DB-BD31-4B8C-83A1-F6EECF244321}">
                <p14:modId xmlns:p14="http://schemas.microsoft.com/office/powerpoint/2010/main" val="329375200"/>
              </p:ext>
            </p:extLst>
          </p:nvPr>
        </p:nvGraphicFramePr>
        <p:xfrm>
          <a:off x="4932040" y="3686274"/>
          <a:ext cx="3942080" cy="25533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358329870"/>
              </p:ext>
            </p:extLst>
          </p:nvPr>
        </p:nvGraphicFramePr>
        <p:xfrm>
          <a:off x="584533" y="1504543"/>
          <a:ext cx="7200804" cy="2040042"/>
        </p:xfrm>
        <a:graphic>
          <a:graphicData uri="http://schemas.openxmlformats.org/drawingml/2006/table">
            <a:tbl>
              <a:tblPr firstRow="1" firstCol="1" lastRow="1" lastCol="1" bandRow="1" bandCol="1">
                <a:tableStyleId>{5A111915-BE36-4E01-A7E5-04B1672EAD32}</a:tableStyleId>
              </a:tblPr>
              <a:tblGrid>
                <a:gridCol w="1296144"/>
                <a:gridCol w="631826"/>
                <a:gridCol w="753262"/>
                <a:gridCol w="753262"/>
                <a:gridCol w="753262"/>
                <a:gridCol w="753262"/>
                <a:gridCol w="753262"/>
                <a:gridCol w="753262"/>
                <a:gridCol w="753262"/>
              </a:tblGrid>
              <a:tr h="317912">
                <a:tc>
                  <a:txBody>
                    <a:bodyPr/>
                    <a:lstStyle/>
                    <a:p>
                      <a:pPr algn="ctr">
                        <a:spcBef>
                          <a:spcPts val="300"/>
                        </a:spcBef>
                        <a:spcAft>
                          <a:spcPts val="600"/>
                        </a:spcAft>
                      </a:pPr>
                      <a:r>
                        <a:rPr lang="en-US" sz="1050" dirty="0">
                          <a:solidFill>
                            <a:srgbClr val="FFFFFF"/>
                          </a:solidFill>
                          <a:effectLst/>
                        </a:rPr>
                        <a:t> </a:t>
                      </a:r>
                      <a:endParaRPr lang="en-US" sz="1600" dirty="0">
                        <a:solidFill>
                          <a:srgbClr val="FFFFFF"/>
                        </a:solidFill>
                        <a:effectLst/>
                        <a:latin typeface="Calibri"/>
                        <a:ea typeface="Times New Roman"/>
                        <a:cs typeface="Times New Roman"/>
                      </a:endParaRPr>
                    </a:p>
                  </a:txBody>
                  <a:tcPr marL="68580" marR="68580" marT="0" marB="0" anchor="ctr">
                    <a:solidFill>
                      <a:srgbClr val="003296"/>
                    </a:solidFill>
                  </a:tcPr>
                </a:tc>
                <a:tc>
                  <a:txBody>
                    <a:bodyPr/>
                    <a:lstStyle/>
                    <a:p>
                      <a:pPr algn="ctr">
                        <a:spcBef>
                          <a:spcPts val="300"/>
                        </a:spcBef>
                        <a:spcAft>
                          <a:spcPts val="600"/>
                        </a:spcAft>
                      </a:pPr>
                      <a:r>
                        <a:rPr lang="en-US" sz="1050" dirty="0">
                          <a:solidFill>
                            <a:srgbClr val="FFFFFF"/>
                          </a:solidFill>
                          <a:effectLst/>
                        </a:rPr>
                        <a:t>Clust1</a:t>
                      </a:r>
                      <a:endParaRPr lang="en-US" sz="1600" dirty="0">
                        <a:solidFill>
                          <a:srgbClr val="FFFFFF"/>
                        </a:solidFill>
                        <a:effectLst/>
                        <a:latin typeface="Calibri"/>
                        <a:ea typeface="Times New Roman"/>
                        <a:cs typeface="Times New Roman"/>
                      </a:endParaRPr>
                    </a:p>
                  </a:txBody>
                  <a:tcPr marL="68580" marR="68580" marT="0" marB="0" anchor="ctr">
                    <a:solidFill>
                      <a:srgbClr val="003296"/>
                    </a:solidFill>
                  </a:tcPr>
                </a:tc>
                <a:tc>
                  <a:txBody>
                    <a:bodyPr/>
                    <a:lstStyle/>
                    <a:p>
                      <a:pPr algn="ctr">
                        <a:spcBef>
                          <a:spcPts val="300"/>
                        </a:spcBef>
                        <a:spcAft>
                          <a:spcPts val="600"/>
                        </a:spcAft>
                      </a:pPr>
                      <a:r>
                        <a:rPr lang="en-US" sz="1050" dirty="0">
                          <a:solidFill>
                            <a:srgbClr val="FFFFFF"/>
                          </a:solidFill>
                          <a:effectLst/>
                        </a:rPr>
                        <a:t>Clust2</a:t>
                      </a:r>
                      <a:endParaRPr lang="en-US" sz="1600" dirty="0">
                        <a:solidFill>
                          <a:srgbClr val="FFFFFF"/>
                        </a:solidFill>
                        <a:effectLst/>
                        <a:latin typeface="Calibri"/>
                        <a:ea typeface="Times New Roman"/>
                        <a:cs typeface="Times New Roman"/>
                      </a:endParaRPr>
                    </a:p>
                  </a:txBody>
                  <a:tcPr marL="68580" marR="68580" marT="0" marB="0" anchor="ctr">
                    <a:solidFill>
                      <a:srgbClr val="003296"/>
                    </a:solidFill>
                  </a:tcPr>
                </a:tc>
                <a:tc>
                  <a:txBody>
                    <a:bodyPr/>
                    <a:lstStyle/>
                    <a:p>
                      <a:pPr algn="ctr">
                        <a:spcBef>
                          <a:spcPts val="300"/>
                        </a:spcBef>
                        <a:spcAft>
                          <a:spcPts val="600"/>
                        </a:spcAft>
                      </a:pPr>
                      <a:r>
                        <a:rPr lang="en-US" sz="1050" dirty="0">
                          <a:solidFill>
                            <a:srgbClr val="FFFFFF"/>
                          </a:solidFill>
                          <a:effectLst/>
                        </a:rPr>
                        <a:t>Clust3</a:t>
                      </a:r>
                      <a:endParaRPr lang="en-US" sz="1600" dirty="0">
                        <a:solidFill>
                          <a:srgbClr val="FFFFFF"/>
                        </a:solidFill>
                        <a:effectLst/>
                        <a:latin typeface="Calibri"/>
                        <a:ea typeface="Times New Roman"/>
                        <a:cs typeface="Times New Roman"/>
                      </a:endParaRPr>
                    </a:p>
                  </a:txBody>
                  <a:tcPr marL="68580" marR="68580" marT="0" marB="0" anchor="ctr">
                    <a:solidFill>
                      <a:srgbClr val="003296"/>
                    </a:solidFill>
                  </a:tcPr>
                </a:tc>
                <a:tc>
                  <a:txBody>
                    <a:bodyPr/>
                    <a:lstStyle/>
                    <a:p>
                      <a:pPr algn="ctr">
                        <a:spcBef>
                          <a:spcPts val="300"/>
                        </a:spcBef>
                        <a:spcAft>
                          <a:spcPts val="600"/>
                        </a:spcAft>
                      </a:pPr>
                      <a:r>
                        <a:rPr lang="en-US" sz="1050" dirty="0">
                          <a:solidFill>
                            <a:srgbClr val="FFFFFF"/>
                          </a:solidFill>
                          <a:effectLst/>
                        </a:rPr>
                        <a:t>Clust4</a:t>
                      </a:r>
                      <a:endParaRPr lang="en-US" sz="1600" dirty="0">
                        <a:solidFill>
                          <a:srgbClr val="FFFFFF"/>
                        </a:solidFill>
                        <a:effectLst/>
                        <a:latin typeface="Calibri"/>
                        <a:ea typeface="Times New Roman"/>
                        <a:cs typeface="Times New Roman"/>
                      </a:endParaRPr>
                    </a:p>
                  </a:txBody>
                  <a:tcPr marL="68580" marR="68580" marT="0" marB="0" anchor="ctr">
                    <a:solidFill>
                      <a:srgbClr val="003296"/>
                    </a:solidFill>
                  </a:tcPr>
                </a:tc>
                <a:tc>
                  <a:txBody>
                    <a:bodyPr/>
                    <a:lstStyle/>
                    <a:p>
                      <a:pPr algn="ctr">
                        <a:spcBef>
                          <a:spcPts val="300"/>
                        </a:spcBef>
                        <a:spcAft>
                          <a:spcPts val="600"/>
                        </a:spcAft>
                      </a:pPr>
                      <a:r>
                        <a:rPr lang="en-US" sz="1050" dirty="0">
                          <a:solidFill>
                            <a:srgbClr val="FFFFFF"/>
                          </a:solidFill>
                          <a:effectLst/>
                        </a:rPr>
                        <a:t>Clust5</a:t>
                      </a:r>
                      <a:endParaRPr lang="en-US" sz="1600" dirty="0">
                        <a:solidFill>
                          <a:srgbClr val="FFFFFF"/>
                        </a:solidFill>
                        <a:effectLst/>
                        <a:latin typeface="Calibri"/>
                        <a:ea typeface="Times New Roman"/>
                        <a:cs typeface="Times New Roman"/>
                      </a:endParaRPr>
                    </a:p>
                  </a:txBody>
                  <a:tcPr marL="68580" marR="68580" marT="0" marB="0" anchor="ctr">
                    <a:solidFill>
                      <a:srgbClr val="003296"/>
                    </a:solidFill>
                  </a:tcPr>
                </a:tc>
                <a:tc>
                  <a:txBody>
                    <a:bodyPr/>
                    <a:lstStyle/>
                    <a:p>
                      <a:pPr algn="ctr">
                        <a:spcBef>
                          <a:spcPts val="300"/>
                        </a:spcBef>
                        <a:spcAft>
                          <a:spcPts val="600"/>
                        </a:spcAft>
                      </a:pPr>
                      <a:r>
                        <a:rPr lang="en-US" sz="1050" dirty="0">
                          <a:solidFill>
                            <a:srgbClr val="FFFFFF"/>
                          </a:solidFill>
                          <a:effectLst/>
                        </a:rPr>
                        <a:t>Clust6</a:t>
                      </a:r>
                      <a:endParaRPr lang="en-US" sz="1600" dirty="0">
                        <a:solidFill>
                          <a:srgbClr val="FFFFFF"/>
                        </a:solidFill>
                        <a:effectLst/>
                        <a:latin typeface="Calibri"/>
                        <a:ea typeface="Times New Roman"/>
                        <a:cs typeface="Times New Roman"/>
                      </a:endParaRPr>
                    </a:p>
                  </a:txBody>
                  <a:tcPr marL="68580" marR="68580" marT="0" marB="0" anchor="ctr">
                    <a:solidFill>
                      <a:srgbClr val="003296"/>
                    </a:solidFill>
                  </a:tcPr>
                </a:tc>
                <a:tc>
                  <a:txBody>
                    <a:bodyPr/>
                    <a:lstStyle/>
                    <a:p>
                      <a:pPr algn="ctr">
                        <a:spcBef>
                          <a:spcPts val="300"/>
                        </a:spcBef>
                        <a:spcAft>
                          <a:spcPts val="600"/>
                        </a:spcAft>
                      </a:pPr>
                      <a:r>
                        <a:rPr lang="en-US" sz="1050" dirty="0">
                          <a:solidFill>
                            <a:srgbClr val="FFFFFF"/>
                          </a:solidFill>
                          <a:effectLst/>
                        </a:rPr>
                        <a:t>Clust7</a:t>
                      </a:r>
                      <a:endParaRPr lang="en-US" sz="1600" dirty="0">
                        <a:solidFill>
                          <a:srgbClr val="FFFFFF"/>
                        </a:solidFill>
                        <a:effectLst/>
                        <a:latin typeface="Calibri"/>
                        <a:ea typeface="Times New Roman"/>
                        <a:cs typeface="Times New Roman"/>
                      </a:endParaRPr>
                    </a:p>
                  </a:txBody>
                  <a:tcPr marL="68580" marR="68580" marT="0" marB="0" anchor="ctr">
                    <a:solidFill>
                      <a:srgbClr val="003296"/>
                    </a:solidFill>
                  </a:tcPr>
                </a:tc>
                <a:tc>
                  <a:txBody>
                    <a:bodyPr/>
                    <a:lstStyle/>
                    <a:p>
                      <a:pPr algn="ctr">
                        <a:spcBef>
                          <a:spcPts val="300"/>
                        </a:spcBef>
                        <a:spcAft>
                          <a:spcPts val="600"/>
                        </a:spcAft>
                      </a:pPr>
                      <a:r>
                        <a:rPr lang="en-US" sz="1050" dirty="0">
                          <a:solidFill>
                            <a:srgbClr val="FFFFFF"/>
                          </a:solidFill>
                          <a:effectLst/>
                        </a:rPr>
                        <a:t>Clust8</a:t>
                      </a:r>
                      <a:endParaRPr lang="en-US" sz="1600" dirty="0">
                        <a:solidFill>
                          <a:srgbClr val="FFFFFF"/>
                        </a:solidFill>
                        <a:effectLst/>
                        <a:latin typeface="Calibri"/>
                        <a:ea typeface="Times New Roman"/>
                        <a:cs typeface="Times New Roman"/>
                      </a:endParaRPr>
                    </a:p>
                  </a:txBody>
                  <a:tcPr marL="68580" marR="68580" marT="0" marB="0" anchor="ctr">
                    <a:solidFill>
                      <a:srgbClr val="003296"/>
                    </a:solidFill>
                  </a:tcPr>
                </a:tc>
              </a:tr>
              <a:tr h="464175">
                <a:tc>
                  <a:txBody>
                    <a:bodyPr/>
                    <a:lstStyle/>
                    <a:p>
                      <a:pPr algn="ctr">
                        <a:spcAft>
                          <a:spcPts val="600"/>
                        </a:spcAft>
                      </a:pPr>
                      <a:r>
                        <a:rPr lang="en-US" sz="1050">
                          <a:effectLst/>
                        </a:rPr>
                        <a:t>Num. of Learners</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44</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47</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49</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48</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35</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42</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39</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dirty="0">
                          <a:effectLst/>
                        </a:rPr>
                        <a:t>36</a:t>
                      </a:r>
                      <a:endParaRPr lang="en-US" sz="1600" dirty="0">
                        <a:effectLst/>
                        <a:latin typeface="Calibri"/>
                        <a:ea typeface="Times New Roman"/>
                        <a:cs typeface="Times New Roman"/>
                      </a:endParaRPr>
                    </a:p>
                  </a:txBody>
                  <a:tcPr marL="68580" marR="68580" marT="0" marB="0" anchor="ctr">
                    <a:solidFill>
                      <a:schemeClr val="bg1"/>
                    </a:solidFill>
                  </a:tcPr>
                </a:tc>
              </a:tr>
              <a:tr h="232087">
                <a:tc>
                  <a:txBody>
                    <a:bodyPr/>
                    <a:lstStyle/>
                    <a:p>
                      <a:pPr algn="ctr">
                        <a:spcAft>
                          <a:spcPts val="600"/>
                        </a:spcAft>
                      </a:pPr>
                      <a:r>
                        <a:rPr lang="en-US" sz="1050">
                          <a:effectLst/>
                        </a:rPr>
                        <a:t>Num. of LO</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72</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72</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72</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72</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72</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72</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72</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dirty="0">
                          <a:effectLst/>
                        </a:rPr>
                        <a:t>72</a:t>
                      </a:r>
                      <a:endParaRPr lang="en-US" sz="1600" dirty="0">
                        <a:effectLst/>
                        <a:latin typeface="Calibri"/>
                        <a:ea typeface="Times New Roman"/>
                        <a:cs typeface="Times New Roman"/>
                      </a:endParaRPr>
                    </a:p>
                  </a:txBody>
                  <a:tcPr marL="68580" marR="68580" marT="0" marB="0" anchor="ctr">
                    <a:solidFill>
                      <a:schemeClr val="bg1"/>
                    </a:solidFill>
                  </a:tcPr>
                </a:tc>
              </a:tr>
              <a:tr h="281970">
                <a:tc>
                  <a:txBody>
                    <a:bodyPr/>
                    <a:lstStyle/>
                    <a:p>
                      <a:pPr algn="ctr">
                        <a:spcAft>
                          <a:spcPts val="600"/>
                        </a:spcAft>
                      </a:pPr>
                      <a:r>
                        <a:rPr lang="en-US" sz="1050" dirty="0">
                          <a:effectLst/>
                        </a:rPr>
                        <a:t>Num. of Tags</a:t>
                      </a:r>
                      <a:endParaRPr lang="en-US" sz="1600" dirty="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2402</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2707</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3283</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2380</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2243</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2486</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2289</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dirty="0">
                          <a:effectLst/>
                        </a:rPr>
                        <a:t>2268</a:t>
                      </a:r>
                      <a:endParaRPr lang="en-US" sz="1600" dirty="0">
                        <a:effectLst/>
                        <a:latin typeface="Calibri"/>
                        <a:ea typeface="Times New Roman"/>
                        <a:cs typeface="Times New Roman"/>
                      </a:endParaRPr>
                    </a:p>
                  </a:txBody>
                  <a:tcPr marL="68580" marR="68580" marT="0" marB="0" anchor="ctr">
                    <a:solidFill>
                      <a:schemeClr val="bg1"/>
                    </a:solidFill>
                  </a:tcPr>
                </a:tc>
              </a:tr>
              <a:tr h="360040">
                <a:tc>
                  <a:txBody>
                    <a:bodyPr/>
                    <a:lstStyle/>
                    <a:p>
                      <a:pPr algn="ctr">
                        <a:spcAft>
                          <a:spcPts val="600"/>
                        </a:spcAft>
                      </a:pPr>
                      <a:r>
                        <a:rPr lang="en-US" sz="1050">
                          <a:effectLst/>
                        </a:rPr>
                        <a:t>Avg. Num. of Tags per Learners</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54,6</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57,3</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67</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49,6 </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64,1</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59,2</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58,7</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dirty="0">
                          <a:effectLst/>
                        </a:rPr>
                        <a:t>63</a:t>
                      </a:r>
                      <a:endParaRPr lang="en-US" sz="1600" dirty="0">
                        <a:effectLst/>
                        <a:latin typeface="Calibri"/>
                        <a:ea typeface="Times New Roman"/>
                        <a:cs typeface="Times New Roman"/>
                      </a:endParaRPr>
                    </a:p>
                  </a:txBody>
                  <a:tcPr marL="68580" marR="68580" marT="0" marB="0" anchor="ctr">
                    <a:solidFill>
                      <a:schemeClr val="bg1"/>
                    </a:solidFill>
                  </a:tcPr>
                </a:tc>
              </a:tr>
              <a:tr h="383858">
                <a:tc>
                  <a:txBody>
                    <a:bodyPr/>
                    <a:lstStyle/>
                    <a:p>
                      <a:pPr algn="ctr">
                        <a:spcAft>
                          <a:spcPts val="600"/>
                        </a:spcAft>
                      </a:pPr>
                      <a:r>
                        <a:rPr lang="en-US" sz="1050">
                          <a:effectLst/>
                        </a:rPr>
                        <a:t>Avg. Num. of Tags per LO</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33,4</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37,6</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45,6</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33,6</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31,6</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34,5</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a:effectLst/>
                        </a:rPr>
                        <a:t>31,8</a:t>
                      </a:r>
                      <a:endParaRPr lang="en-US" sz="1600">
                        <a:effectLst/>
                        <a:latin typeface="Calibri"/>
                        <a:ea typeface="Times New Roman"/>
                        <a:cs typeface="Times New Roman"/>
                      </a:endParaRPr>
                    </a:p>
                  </a:txBody>
                  <a:tcPr marL="68580" marR="68580" marT="0" marB="0" anchor="ctr">
                    <a:solidFill>
                      <a:schemeClr val="bg1"/>
                    </a:solidFill>
                  </a:tcPr>
                </a:tc>
                <a:tc>
                  <a:txBody>
                    <a:bodyPr/>
                    <a:lstStyle/>
                    <a:p>
                      <a:pPr algn="ctr">
                        <a:spcAft>
                          <a:spcPts val="600"/>
                        </a:spcAft>
                      </a:pPr>
                      <a:r>
                        <a:rPr lang="en-US" sz="1050" dirty="0">
                          <a:effectLst/>
                        </a:rPr>
                        <a:t>31,5</a:t>
                      </a:r>
                      <a:endParaRPr lang="en-US" sz="1600" dirty="0">
                        <a:effectLst/>
                        <a:latin typeface="Calibri"/>
                        <a:ea typeface="Times New Roman"/>
                        <a:cs typeface="Times New Roman"/>
                      </a:endParaRPr>
                    </a:p>
                  </a:txBody>
                  <a:tcPr marL="68580" marR="68580" marT="0" marB="0" anchor="ctr">
                    <a:solidFill>
                      <a:schemeClr val="bg1"/>
                    </a:solidFill>
                  </a:tcPr>
                </a:tc>
              </a:tr>
            </a:tbl>
          </a:graphicData>
        </a:graphic>
      </p:graphicFrame>
    </p:spTree>
    <p:extLst>
      <p:ext uri="{BB962C8B-B14F-4D97-AF65-F5344CB8AC3E}">
        <p14:creationId xmlns:p14="http://schemas.microsoft.com/office/powerpoint/2010/main" val="13647590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ffectLst>
                  <a:reflection blurRad="6350" stA="55000" endA="300" endPos="45500" dir="5400000" sy="-100000" algn="bl" rotWithShape="0"/>
                </a:effectLst>
              </a:rPr>
              <a:t>Experimental Protocol and Evaluation Metrics </a:t>
            </a:r>
          </a:p>
        </p:txBody>
      </p:sp>
      <p:sp>
        <p:nvSpPr>
          <p:cNvPr id="3" name="Content Placeholder 2"/>
          <p:cNvSpPr>
            <a:spLocks noGrp="1"/>
          </p:cNvSpPr>
          <p:nvPr>
            <p:ph idx="1"/>
          </p:nvPr>
        </p:nvSpPr>
        <p:spPr/>
        <p:txBody>
          <a:bodyPr>
            <a:normAutofit/>
          </a:bodyPr>
          <a:lstStyle/>
          <a:p>
            <a:pPr>
              <a:spcBef>
                <a:spcPts val="1800"/>
              </a:spcBef>
            </a:pPr>
            <a:r>
              <a:rPr lang="en-US" sz="2200" dirty="0" smtClean="0"/>
              <a:t>The data </a:t>
            </a:r>
            <a:r>
              <a:rPr lang="en-US" sz="2200" dirty="0"/>
              <a:t>set </a:t>
            </a:r>
            <a:r>
              <a:rPr lang="sr-Latn-RS" sz="2200" dirty="0" smtClean="0"/>
              <a:t>is</a:t>
            </a:r>
            <a:r>
              <a:rPr lang="en-US" sz="2200" dirty="0" smtClean="0"/>
              <a:t> </a:t>
            </a:r>
            <a:r>
              <a:rPr lang="en-US" sz="2200" dirty="0"/>
              <a:t>randomly divided </a:t>
            </a:r>
            <a:r>
              <a:rPr lang="en-US" sz="2200" dirty="0" smtClean="0"/>
              <a:t>into </a:t>
            </a:r>
            <a:r>
              <a:rPr lang="en-US" sz="2200" dirty="0"/>
              <a:t>training set and a test set with sizes 80 and 20 percent of the original set, respectively.  </a:t>
            </a:r>
            <a:endParaRPr lang="sr-Latn-RS" sz="2200" dirty="0" smtClean="0"/>
          </a:p>
          <a:p>
            <a:pPr>
              <a:spcBef>
                <a:spcPts val="1800"/>
              </a:spcBef>
            </a:pPr>
            <a:r>
              <a:rPr lang="en-US" sz="2200" dirty="0" smtClean="0"/>
              <a:t>As </a:t>
            </a:r>
            <a:r>
              <a:rPr lang="en-US" sz="2200" dirty="0"/>
              <a:t>performance measures for item and tag recommendations, we use the classic metrics of precision and recall which are standard in such </a:t>
            </a:r>
            <a:r>
              <a:rPr lang="en-US" sz="2200" dirty="0" smtClean="0"/>
              <a:t>scenarios</a:t>
            </a:r>
            <a:r>
              <a:rPr lang="sr-Latn-RS" sz="2200" dirty="0" smtClean="0"/>
              <a:t>:</a:t>
            </a:r>
          </a:p>
          <a:p>
            <a:pPr lvl="1">
              <a:spcBef>
                <a:spcPts val="1200"/>
              </a:spcBef>
            </a:pPr>
            <a:r>
              <a:rPr lang="en-US" sz="2000" b="1" dirty="0">
                <a:solidFill>
                  <a:srgbClr val="CE22C2"/>
                </a:solidFill>
              </a:rPr>
              <a:t>Precision</a:t>
            </a:r>
            <a:r>
              <a:rPr lang="en-US" sz="2000" dirty="0"/>
              <a:t> is the ratio of the number of relevant tags in the top-N list (i.e., those in the top-N list that belong in the future set of tags posted by the test user) to N.</a:t>
            </a:r>
          </a:p>
          <a:p>
            <a:pPr lvl="1">
              <a:spcBef>
                <a:spcPts val="3000"/>
              </a:spcBef>
            </a:pPr>
            <a:r>
              <a:rPr lang="en-US" sz="2000" b="1" dirty="0" smtClean="0">
                <a:solidFill>
                  <a:srgbClr val="CE22C2"/>
                </a:solidFill>
              </a:rPr>
              <a:t>Recall</a:t>
            </a:r>
            <a:r>
              <a:rPr lang="en-US" sz="2000" dirty="0" smtClean="0"/>
              <a:t> </a:t>
            </a:r>
            <a:r>
              <a:rPr lang="en-US" sz="2000" dirty="0"/>
              <a:t>is the ratio of the number of relevant tags in the top-N list to the total number of relevant tags (all tags in the future set posted by the test user).</a:t>
            </a:r>
          </a:p>
          <a:p>
            <a:pPr>
              <a:spcBef>
                <a:spcPts val="1800"/>
              </a:spcBef>
            </a:pPr>
            <a:endParaRPr lang="en-US" sz="2400" dirty="0"/>
          </a:p>
        </p:txBody>
      </p:sp>
      <p:sp>
        <p:nvSpPr>
          <p:cNvPr id="4" name="Footer Placeholder 3"/>
          <p:cNvSpPr>
            <a:spLocks noGrp="1"/>
          </p:cNvSpPr>
          <p:nvPr>
            <p:ph type="ftr" sz="quarter" idx="11"/>
          </p:nvPr>
        </p:nvSpPr>
        <p:spPr/>
        <p:txBody>
          <a:bodyPr/>
          <a:lstStyle/>
          <a:p>
            <a:r>
              <a:rPr lang="en-US" dirty="0"/>
              <a:t>Workshop 2014</a:t>
            </a:r>
            <a:r>
              <a:rPr lang="sr-Latn-RS" dirty="0"/>
              <a:t>,</a:t>
            </a:r>
            <a:r>
              <a:rPr lang="en-US" dirty="0"/>
              <a:t> </a:t>
            </a:r>
            <a:r>
              <a:rPr lang="en-US" dirty="0" err="1"/>
              <a:t>Sinaia</a:t>
            </a:r>
            <a:r>
              <a:rPr lang="en-US" dirty="0"/>
              <a:t>, Romania</a:t>
            </a:r>
          </a:p>
        </p:txBody>
      </p:sp>
      <p:sp>
        <p:nvSpPr>
          <p:cNvPr id="5" name="Slide Number Placeholder 4"/>
          <p:cNvSpPr>
            <a:spLocks noGrp="1"/>
          </p:cNvSpPr>
          <p:nvPr>
            <p:ph type="sldNum" sz="quarter" idx="12"/>
          </p:nvPr>
        </p:nvSpPr>
        <p:spPr/>
        <p:txBody>
          <a:bodyPr/>
          <a:lstStyle/>
          <a:p>
            <a:fld id="{B3C8D34D-C890-40B5-A129-57F713BE0812}" type="slidenum">
              <a:rPr lang="en-US" smtClean="0"/>
              <a:t>31</a:t>
            </a:fld>
            <a:endParaRPr lang="en-US" dirty="0"/>
          </a:p>
        </p:txBody>
      </p:sp>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6712" y="5513856"/>
            <a:ext cx="20478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018" y="4239958"/>
            <a:ext cx="2410569" cy="556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17852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of Algorithms</a:t>
            </a:r>
          </a:p>
        </p:txBody>
      </p:sp>
      <p:sp>
        <p:nvSpPr>
          <p:cNvPr id="4" name="Slide Number Placeholder 3"/>
          <p:cNvSpPr>
            <a:spLocks noGrp="1"/>
          </p:cNvSpPr>
          <p:nvPr>
            <p:ph type="sldNum" sz="quarter" idx="12"/>
          </p:nvPr>
        </p:nvSpPr>
        <p:spPr>
          <a:xfrm>
            <a:off x="6773732" y="6342702"/>
            <a:ext cx="2133600" cy="365125"/>
          </a:xfrm>
        </p:spPr>
        <p:txBody>
          <a:bodyPr/>
          <a:lstStyle/>
          <a:p>
            <a:fld id="{144C8A0B-6915-4F26-8448-40626CB1E8C4}" type="slidenum">
              <a:rPr lang="en-US" smtClean="0"/>
              <a:pPr/>
              <a:t>32</a:t>
            </a:fld>
            <a:endParaRPr lang="en-US"/>
          </a:p>
        </p:txBody>
      </p:sp>
      <p:graphicFrame>
        <p:nvGraphicFramePr>
          <p:cNvPr id="9" name="Chart 8" title="Recall"/>
          <p:cNvGraphicFramePr>
            <a:graphicFrameLocks/>
          </p:cNvGraphicFramePr>
          <p:nvPr>
            <p:extLst>
              <p:ext uri="{D42A27DB-BD31-4B8C-83A1-F6EECF244321}">
                <p14:modId xmlns:p14="http://schemas.microsoft.com/office/powerpoint/2010/main" val="3986551761"/>
              </p:ext>
            </p:extLst>
          </p:nvPr>
        </p:nvGraphicFramePr>
        <p:xfrm>
          <a:off x="1259632" y="1700808"/>
          <a:ext cx="6624736" cy="400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ontent Placeholder 10" title="Recall"/>
          <p:cNvGraphicFramePr>
            <a:graphicFrameLocks noGrp="1"/>
          </p:cNvGraphicFramePr>
          <p:nvPr>
            <p:ph idx="1"/>
            <p:extLst>
              <p:ext uri="{D42A27DB-BD31-4B8C-83A1-F6EECF244321}">
                <p14:modId xmlns:p14="http://schemas.microsoft.com/office/powerpoint/2010/main" val="216486876"/>
              </p:ext>
            </p:extLst>
          </p:nvPr>
        </p:nvGraphicFramePr>
        <p:xfrm>
          <a:off x="685800" y="1371600"/>
          <a:ext cx="7772400" cy="4648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471383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Educational research measures </a:t>
            </a:r>
          </a:p>
        </p:txBody>
      </p:sp>
      <p:sp>
        <p:nvSpPr>
          <p:cNvPr id="3" name="Content Placeholder 2"/>
          <p:cNvSpPr>
            <a:spLocks noGrp="1"/>
          </p:cNvSpPr>
          <p:nvPr>
            <p:ph idx="1"/>
          </p:nvPr>
        </p:nvSpPr>
        <p:spPr/>
        <p:txBody>
          <a:bodyPr/>
          <a:lstStyle/>
          <a:p>
            <a:pPr lvl="0" fontAlgn="base">
              <a:spcBef>
                <a:spcPct val="60000"/>
              </a:spcBef>
              <a:spcAft>
                <a:spcPct val="0"/>
              </a:spcAft>
              <a:buClr>
                <a:srgbClr val="790082"/>
              </a:buClr>
              <a:buSzPct val="80000"/>
              <a:buFont typeface="Wingdings" charset="2"/>
              <a:buChar char="q"/>
            </a:pPr>
            <a:r>
              <a:rPr lang="sr-Latn-RS" sz="2000" kern="0" dirty="0">
                <a:solidFill>
                  <a:srgbClr val="080808"/>
                </a:solidFill>
                <a:latin typeface="+mj-lt"/>
              </a:rPr>
              <a:t>W</a:t>
            </a:r>
            <a:r>
              <a:rPr lang="en-US" sz="2000" kern="0" dirty="0" err="1">
                <a:solidFill>
                  <a:srgbClr val="080808"/>
                </a:solidFill>
                <a:latin typeface="+mj-lt"/>
              </a:rPr>
              <a:t>hether</a:t>
            </a:r>
            <a:r>
              <a:rPr lang="en-US" sz="2000" kern="0" dirty="0">
                <a:solidFill>
                  <a:srgbClr val="080808"/>
                </a:solidFill>
                <a:latin typeface="+mj-lt"/>
              </a:rPr>
              <a:t> learners actually do benefit</a:t>
            </a:r>
            <a:r>
              <a:rPr lang="sr-Latn-RS" sz="2000" kern="0" dirty="0">
                <a:solidFill>
                  <a:srgbClr val="080808"/>
                </a:solidFill>
                <a:latin typeface="+mj-lt"/>
              </a:rPr>
              <a:t> </a:t>
            </a:r>
            <a:r>
              <a:rPr lang="en-US" sz="2000" kern="0" dirty="0">
                <a:solidFill>
                  <a:srgbClr val="080808"/>
                </a:solidFill>
                <a:latin typeface="+mj-lt"/>
              </a:rPr>
              <a:t>from the usage of the recommender system. </a:t>
            </a:r>
            <a:endParaRPr lang="sr-Latn-RS" sz="2000" kern="0" dirty="0" smtClean="0">
              <a:solidFill>
                <a:srgbClr val="080808"/>
              </a:solidFill>
              <a:latin typeface="+mj-lt"/>
            </a:endParaRPr>
          </a:p>
          <a:p>
            <a:pPr lvl="0" fontAlgn="base">
              <a:spcBef>
                <a:spcPct val="60000"/>
              </a:spcBef>
              <a:spcAft>
                <a:spcPct val="0"/>
              </a:spcAft>
              <a:buClr>
                <a:srgbClr val="790082"/>
              </a:buClr>
              <a:buSzPct val="80000"/>
              <a:buFont typeface="Wingdings" charset="2"/>
              <a:buChar char="q"/>
            </a:pPr>
            <a:r>
              <a:rPr lang="en-US" sz="2000" kern="0" dirty="0" smtClean="0">
                <a:solidFill>
                  <a:srgbClr val="080808"/>
                </a:solidFill>
                <a:latin typeface="+mj-lt"/>
              </a:rPr>
              <a:t>From </a:t>
            </a:r>
            <a:r>
              <a:rPr lang="en-US" sz="2000" kern="0" dirty="0">
                <a:solidFill>
                  <a:srgbClr val="080808"/>
                </a:solidFill>
                <a:latin typeface="+mj-lt"/>
              </a:rPr>
              <a:t>the educational point of view, learners only benefit from learning technology when it</a:t>
            </a:r>
            <a:r>
              <a:rPr lang="sr-Latn-RS" sz="2000" kern="0" dirty="0">
                <a:solidFill>
                  <a:srgbClr val="080808"/>
                </a:solidFill>
                <a:latin typeface="+mj-lt"/>
              </a:rPr>
              <a:t> </a:t>
            </a:r>
            <a:r>
              <a:rPr lang="en-US" sz="2000" kern="0" dirty="0">
                <a:solidFill>
                  <a:srgbClr val="080808"/>
                </a:solidFill>
                <a:latin typeface="+mj-lt"/>
              </a:rPr>
              <a:t>makes learning more </a:t>
            </a:r>
            <a:endParaRPr lang="sr-Latn-RS" sz="2000" kern="0" dirty="0">
              <a:solidFill>
                <a:srgbClr val="080808"/>
              </a:solidFill>
              <a:latin typeface="+mj-lt"/>
            </a:endParaRPr>
          </a:p>
          <a:p>
            <a:pPr lvl="1" fontAlgn="base">
              <a:spcBef>
                <a:spcPct val="60000"/>
              </a:spcBef>
              <a:spcAft>
                <a:spcPct val="0"/>
              </a:spcAft>
              <a:buClr>
                <a:srgbClr val="790082"/>
              </a:buClr>
              <a:buFont typeface="Wingdings" charset="2"/>
              <a:buChar char="ø"/>
            </a:pPr>
            <a:r>
              <a:rPr lang="en-US" sz="1800" b="1" u="sng" kern="0" dirty="0">
                <a:solidFill>
                  <a:srgbClr val="BE9DCB">
                    <a:lumMod val="75000"/>
                  </a:srgbClr>
                </a:solidFill>
                <a:latin typeface="+mj-lt"/>
              </a:rPr>
              <a:t>effective</a:t>
            </a:r>
            <a:r>
              <a:rPr lang="sr-Latn-RS" sz="1800" kern="0" dirty="0">
                <a:solidFill>
                  <a:srgbClr val="BE9DCB">
                    <a:lumMod val="75000"/>
                  </a:srgbClr>
                </a:solidFill>
                <a:latin typeface="+mj-lt"/>
              </a:rPr>
              <a:t> </a:t>
            </a:r>
            <a:r>
              <a:rPr lang="sr-Latn-RS" sz="1800" kern="0" dirty="0">
                <a:solidFill>
                  <a:srgbClr val="080808"/>
                </a:solidFill>
                <a:latin typeface="+mj-lt"/>
              </a:rPr>
              <a:t>-</a:t>
            </a:r>
            <a:r>
              <a:rPr lang="en-US" sz="1800" kern="0" dirty="0">
                <a:solidFill>
                  <a:srgbClr val="080808"/>
                </a:solidFill>
                <a:latin typeface="+mj-lt"/>
              </a:rPr>
              <a:t> time that learners needed to reach their learning goal</a:t>
            </a:r>
            <a:endParaRPr lang="sr-Latn-RS" sz="1800" kern="0" dirty="0">
              <a:solidFill>
                <a:srgbClr val="080808"/>
              </a:solidFill>
              <a:latin typeface="+mj-lt"/>
            </a:endParaRPr>
          </a:p>
          <a:p>
            <a:pPr lvl="1" fontAlgn="base">
              <a:spcBef>
                <a:spcPct val="60000"/>
              </a:spcBef>
              <a:spcAft>
                <a:spcPct val="0"/>
              </a:spcAft>
              <a:buClr>
                <a:srgbClr val="790082"/>
              </a:buClr>
              <a:buFont typeface="Wingdings" charset="2"/>
              <a:buChar char="ø"/>
            </a:pPr>
            <a:r>
              <a:rPr lang="en-US" sz="1800" b="1" u="sng" kern="0" dirty="0">
                <a:solidFill>
                  <a:srgbClr val="BE9DCB">
                    <a:lumMod val="75000"/>
                  </a:srgbClr>
                </a:solidFill>
                <a:latin typeface="+mj-lt"/>
              </a:rPr>
              <a:t>efficient</a:t>
            </a:r>
            <a:r>
              <a:rPr lang="en-US" sz="1800" kern="0" dirty="0">
                <a:solidFill>
                  <a:srgbClr val="080808"/>
                </a:solidFill>
                <a:latin typeface="+mj-lt"/>
              </a:rPr>
              <a:t> </a:t>
            </a:r>
            <a:r>
              <a:rPr lang="sr-Latn-RS" sz="1800" kern="0" dirty="0">
                <a:solidFill>
                  <a:srgbClr val="080808"/>
                </a:solidFill>
                <a:latin typeface="+mj-lt"/>
              </a:rPr>
              <a:t>- </a:t>
            </a:r>
            <a:r>
              <a:rPr lang="en-US" sz="1800" kern="0" dirty="0">
                <a:solidFill>
                  <a:srgbClr val="080808"/>
                </a:solidFill>
                <a:latin typeface="+mj-lt"/>
              </a:rPr>
              <a:t>measure of the total amount of completed, visited, or studied lessons during a learning phase </a:t>
            </a:r>
            <a:endParaRPr lang="sr-Latn-RS" sz="1800" kern="0" dirty="0">
              <a:solidFill>
                <a:srgbClr val="080808"/>
              </a:solidFill>
              <a:latin typeface="+mj-lt"/>
            </a:endParaRPr>
          </a:p>
          <a:p>
            <a:pPr lvl="1" fontAlgn="base">
              <a:spcBef>
                <a:spcPct val="60000"/>
              </a:spcBef>
              <a:spcAft>
                <a:spcPct val="0"/>
              </a:spcAft>
              <a:buClr>
                <a:srgbClr val="790082"/>
              </a:buClr>
              <a:buFont typeface="Wingdings" charset="2"/>
              <a:buChar char="ø"/>
            </a:pPr>
            <a:r>
              <a:rPr lang="en-US" sz="1800" b="1" u="sng" kern="0" dirty="0">
                <a:solidFill>
                  <a:srgbClr val="BE9DCB">
                    <a:lumMod val="75000"/>
                  </a:srgbClr>
                </a:solidFill>
                <a:latin typeface="+mj-lt"/>
              </a:rPr>
              <a:t>attractive</a:t>
            </a:r>
            <a:r>
              <a:rPr lang="sr-Latn-RS" sz="1800" kern="0" dirty="0">
                <a:solidFill>
                  <a:srgbClr val="080808"/>
                </a:solidFill>
                <a:latin typeface="+mj-lt"/>
              </a:rPr>
              <a:t> - </a:t>
            </a:r>
            <a:r>
              <a:rPr lang="en-US" sz="1800" kern="0" dirty="0">
                <a:solidFill>
                  <a:srgbClr val="080808"/>
                </a:solidFill>
                <a:latin typeface="+mj-lt"/>
              </a:rPr>
              <a:t>satisfaction reflects the individual</a:t>
            </a:r>
            <a:r>
              <a:rPr lang="sr-Latn-RS" sz="1800" kern="0" dirty="0">
                <a:solidFill>
                  <a:srgbClr val="080808"/>
                </a:solidFill>
                <a:latin typeface="+mj-lt"/>
              </a:rPr>
              <a:t> </a:t>
            </a:r>
            <a:r>
              <a:rPr lang="en-US" sz="1800" kern="0" dirty="0">
                <a:solidFill>
                  <a:srgbClr val="080808"/>
                </a:solidFill>
                <a:latin typeface="+mj-lt"/>
              </a:rPr>
              <a:t>satisfaction of learners with the given recommendations. Satisfaction is closely related to the motivation of the learner and therefore</a:t>
            </a:r>
            <a:r>
              <a:rPr lang="sr-Latn-RS" sz="1800" kern="0" dirty="0">
                <a:solidFill>
                  <a:srgbClr val="080808"/>
                </a:solidFill>
                <a:latin typeface="+mj-lt"/>
              </a:rPr>
              <a:t> </a:t>
            </a:r>
            <a:r>
              <a:rPr lang="en-US" sz="1800" kern="0" dirty="0">
                <a:solidFill>
                  <a:srgbClr val="080808"/>
                </a:solidFill>
                <a:latin typeface="+mj-lt"/>
              </a:rPr>
              <a:t>a rather important measure for learning. </a:t>
            </a:r>
          </a:p>
          <a:p>
            <a:endParaRPr lang="en-US" dirty="0">
              <a:latin typeface="+mj-lt"/>
            </a:endParaRPr>
          </a:p>
        </p:txBody>
      </p:sp>
      <p:sp>
        <p:nvSpPr>
          <p:cNvPr id="4" name="Footer Placeholder 3"/>
          <p:cNvSpPr>
            <a:spLocks noGrp="1"/>
          </p:cNvSpPr>
          <p:nvPr>
            <p:ph type="ftr" sz="quarter" idx="11"/>
          </p:nvPr>
        </p:nvSpPr>
        <p:spPr/>
        <p:txBody>
          <a:bodyPr/>
          <a:lstStyle/>
          <a:p>
            <a:r>
              <a:rPr lang="en-US" smtClean="0"/>
              <a:t>Doctoral dissertation</a:t>
            </a:r>
            <a:r>
              <a:rPr lang="sr-Latn-RS" smtClean="0"/>
              <a:t>, Aleksandra Klašnja-Milićević</a:t>
            </a:r>
            <a:endParaRPr lang="en-US" dirty="0"/>
          </a:p>
        </p:txBody>
      </p:sp>
      <p:sp>
        <p:nvSpPr>
          <p:cNvPr id="5" name="Slide Number Placeholder 4"/>
          <p:cNvSpPr>
            <a:spLocks noGrp="1"/>
          </p:cNvSpPr>
          <p:nvPr>
            <p:ph type="sldNum" sz="quarter" idx="12"/>
          </p:nvPr>
        </p:nvSpPr>
        <p:spPr/>
        <p:txBody>
          <a:bodyPr/>
          <a:lstStyle/>
          <a:p>
            <a:fld id="{B3C8D34D-C890-40B5-A129-57F713BE0812}" type="slidenum">
              <a:rPr lang="en-US" smtClean="0"/>
              <a:t>33</a:t>
            </a:fld>
            <a:endParaRPr lang="en-US" dirty="0"/>
          </a:p>
        </p:txBody>
      </p:sp>
    </p:spTree>
    <p:extLst>
      <p:ext uri="{BB962C8B-B14F-4D97-AF65-F5344CB8AC3E}">
        <p14:creationId xmlns:p14="http://schemas.microsoft.com/office/powerpoint/2010/main" val="18318873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Educational research measures </a:t>
            </a:r>
          </a:p>
        </p:txBody>
      </p:sp>
      <p:sp>
        <p:nvSpPr>
          <p:cNvPr id="3" name="Content Placeholder 2"/>
          <p:cNvSpPr>
            <a:spLocks noGrp="1"/>
          </p:cNvSpPr>
          <p:nvPr>
            <p:ph idx="1"/>
          </p:nvPr>
        </p:nvSpPr>
        <p:spPr/>
        <p:txBody>
          <a:bodyPr>
            <a:normAutofit/>
          </a:bodyPr>
          <a:lstStyle/>
          <a:p>
            <a:pPr>
              <a:spcBef>
                <a:spcPts val="1200"/>
              </a:spcBef>
            </a:pPr>
            <a:r>
              <a:rPr lang="en-US" sz="2200" dirty="0"/>
              <a:t>In our study, we track</a:t>
            </a:r>
            <a:r>
              <a:rPr lang="sr-Latn-RS" sz="2200" dirty="0"/>
              <a:t>ed</a:t>
            </a:r>
            <a:r>
              <a:rPr lang="en-US" sz="2200" dirty="0"/>
              <a:t> only lessons that are successfully completed, meaning that learners passed the appropriate test at the end</a:t>
            </a:r>
            <a:r>
              <a:rPr lang="sr-Latn-RS" sz="2200" dirty="0"/>
              <a:t> </a:t>
            </a:r>
            <a:r>
              <a:rPr lang="en-US" sz="2200" dirty="0"/>
              <a:t>of the particular lesson. </a:t>
            </a:r>
            <a:endParaRPr lang="sr-Latn-RS" sz="2200" dirty="0" smtClean="0"/>
          </a:p>
          <a:p>
            <a:pPr>
              <a:spcBef>
                <a:spcPts val="1200"/>
              </a:spcBef>
            </a:pPr>
            <a:r>
              <a:rPr lang="sr-Latn-RS" sz="2200" dirty="0" smtClean="0"/>
              <a:t>W</a:t>
            </a:r>
            <a:r>
              <a:rPr lang="en-US" sz="2200" dirty="0" smtClean="0"/>
              <a:t>e randomly selected a sample of 100 learners from the experimental</a:t>
            </a:r>
            <a:r>
              <a:rPr lang="sr-Latn-RS" sz="2200" dirty="0" smtClean="0"/>
              <a:t> </a:t>
            </a:r>
            <a:r>
              <a:rPr lang="en-US" sz="2200" dirty="0" smtClean="0"/>
              <a:t>group and 100 learners from the control group.</a:t>
            </a:r>
            <a:endParaRPr lang="sr-Latn-RS" sz="2200" dirty="0" smtClean="0"/>
          </a:p>
          <a:p>
            <a:pPr marL="0" indent="0" algn="ctr">
              <a:spcBef>
                <a:spcPts val="600"/>
              </a:spcBef>
              <a:buNone/>
            </a:pPr>
            <a:r>
              <a:rPr lang="en-US" sz="1800" dirty="0" smtClean="0"/>
              <a:t>Average </a:t>
            </a:r>
            <a:r>
              <a:rPr lang="en-US" sz="1800" dirty="0"/>
              <a:t>completion of lessons per group</a:t>
            </a:r>
          </a:p>
        </p:txBody>
      </p:sp>
      <p:sp>
        <p:nvSpPr>
          <p:cNvPr id="4" name="Footer Placeholder 3"/>
          <p:cNvSpPr>
            <a:spLocks noGrp="1"/>
          </p:cNvSpPr>
          <p:nvPr>
            <p:ph type="ftr" sz="quarter" idx="11"/>
          </p:nvPr>
        </p:nvSpPr>
        <p:spPr/>
        <p:txBody>
          <a:bodyPr/>
          <a:lstStyle/>
          <a:p>
            <a:r>
              <a:rPr lang="en-US" smtClean="0"/>
              <a:t>Doctoral dissertation</a:t>
            </a:r>
            <a:r>
              <a:rPr lang="sr-Latn-RS" smtClean="0"/>
              <a:t>, Aleksandra Klašnja-Milićević</a:t>
            </a:r>
            <a:endParaRPr lang="en-US" dirty="0"/>
          </a:p>
        </p:txBody>
      </p:sp>
      <p:sp>
        <p:nvSpPr>
          <p:cNvPr id="5" name="Slide Number Placeholder 4"/>
          <p:cNvSpPr>
            <a:spLocks noGrp="1"/>
          </p:cNvSpPr>
          <p:nvPr>
            <p:ph type="sldNum" sz="quarter" idx="12"/>
          </p:nvPr>
        </p:nvSpPr>
        <p:spPr/>
        <p:txBody>
          <a:bodyPr/>
          <a:lstStyle/>
          <a:p>
            <a:fld id="{B3C8D34D-C890-40B5-A129-57F713BE0812}" type="slidenum">
              <a:rPr lang="en-US" smtClean="0"/>
              <a:t>34</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542" y="3699517"/>
            <a:ext cx="6556359" cy="2470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3576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Efficiency comparison</a:t>
            </a:r>
          </a:p>
        </p:txBody>
      </p:sp>
      <p:sp>
        <p:nvSpPr>
          <p:cNvPr id="4" name="Footer Placeholder 3"/>
          <p:cNvSpPr>
            <a:spLocks noGrp="1"/>
          </p:cNvSpPr>
          <p:nvPr>
            <p:ph type="ftr" sz="quarter" idx="11"/>
          </p:nvPr>
        </p:nvSpPr>
        <p:spPr/>
        <p:txBody>
          <a:bodyPr/>
          <a:lstStyle/>
          <a:p>
            <a:r>
              <a:rPr lang="en-US" smtClean="0"/>
              <a:t>Doctoral dissertation</a:t>
            </a:r>
            <a:r>
              <a:rPr lang="sr-Latn-RS" smtClean="0"/>
              <a:t>, Aleksandra Klašnja-Milićević</a:t>
            </a:r>
            <a:endParaRPr lang="en-US" dirty="0"/>
          </a:p>
        </p:txBody>
      </p:sp>
      <p:sp>
        <p:nvSpPr>
          <p:cNvPr id="5" name="Slide Number Placeholder 4"/>
          <p:cNvSpPr>
            <a:spLocks noGrp="1"/>
          </p:cNvSpPr>
          <p:nvPr>
            <p:ph type="sldNum" sz="quarter" idx="12"/>
          </p:nvPr>
        </p:nvSpPr>
        <p:spPr/>
        <p:txBody>
          <a:bodyPr/>
          <a:lstStyle/>
          <a:p>
            <a:fld id="{B3C8D34D-C890-40B5-A129-57F713BE0812}" type="slidenum">
              <a:rPr lang="en-US" smtClean="0"/>
              <a:t>35</a:t>
            </a:fld>
            <a:endParaRPr lang="en-US" dirty="0"/>
          </a:p>
        </p:txBody>
      </p:sp>
      <p:pic>
        <p:nvPicPr>
          <p:cNvPr id="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38151" y="1949451"/>
            <a:ext cx="6804395" cy="3402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10871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Subjective evaluation </a:t>
            </a:r>
            <a:endParaRPr lang="en-US" dirty="0"/>
          </a:p>
        </p:txBody>
      </p:sp>
      <p:sp>
        <p:nvSpPr>
          <p:cNvPr id="8" name="Content Placeholder 7"/>
          <p:cNvSpPr>
            <a:spLocks noGrp="1"/>
          </p:cNvSpPr>
          <p:nvPr>
            <p:ph idx="1"/>
          </p:nvPr>
        </p:nvSpPr>
        <p:spPr/>
        <p:txBody>
          <a:bodyPr>
            <a:normAutofit/>
          </a:bodyPr>
          <a:lstStyle/>
          <a:p>
            <a:r>
              <a:rPr lang="sr-Latn-RS" sz="2000" dirty="0" smtClean="0">
                <a:solidFill>
                  <a:schemeClr val="tx1"/>
                </a:solidFill>
              </a:rPr>
              <a:t>A</a:t>
            </a:r>
            <a:r>
              <a:rPr lang="en-US" sz="2000" dirty="0" smtClean="0">
                <a:solidFill>
                  <a:schemeClr val="tx1"/>
                </a:solidFill>
              </a:rPr>
              <a:t>t </a:t>
            </a:r>
            <a:r>
              <a:rPr lang="en-US" sz="2000" dirty="0">
                <a:solidFill>
                  <a:schemeClr val="tx1"/>
                </a:solidFill>
              </a:rPr>
              <a:t>the end of the course </a:t>
            </a:r>
            <a:r>
              <a:rPr lang="en-US" sz="2000" dirty="0" smtClean="0">
                <a:solidFill>
                  <a:schemeClr val="tx1"/>
                </a:solidFill>
              </a:rPr>
              <a:t>a </a:t>
            </a:r>
            <a:r>
              <a:rPr lang="en-US" sz="2000" dirty="0">
                <a:solidFill>
                  <a:schemeClr val="tx1"/>
                </a:solidFill>
              </a:rPr>
              <a:t>non-mandatory questionnaire that collected learners’ (from the </a:t>
            </a:r>
            <a:r>
              <a:rPr lang="en-US" sz="2000" dirty="0" smtClean="0">
                <a:solidFill>
                  <a:schemeClr val="tx1"/>
                </a:solidFill>
              </a:rPr>
              <a:t>experimental</a:t>
            </a:r>
            <a:r>
              <a:rPr lang="sr-Latn-RS" sz="2000" dirty="0" smtClean="0">
                <a:solidFill>
                  <a:schemeClr val="tx1"/>
                </a:solidFill>
              </a:rPr>
              <a:t> </a:t>
            </a:r>
            <a:r>
              <a:rPr lang="en-US" sz="2000" dirty="0" smtClean="0">
                <a:solidFill>
                  <a:schemeClr val="tx1"/>
                </a:solidFill>
              </a:rPr>
              <a:t>group</a:t>
            </a:r>
            <a:r>
              <a:rPr lang="en-US" sz="2000" dirty="0">
                <a:solidFill>
                  <a:schemeClr val="tx1"/>
                </a:solidFill>
              </a:rPr>
              <a:t>) opinions about the main features of the system. </a:t>
            </a:r>
            <a:endParaRPr lang="sr-Latn-RS" sz="2000" dirty="0" smtClean="0">
              <a:solidFill>
                <a:schemeClr val="tx1"/>
              </a:solidFill>
            </a:endParaRPr>
          </a:p>
          <a:p>
            <a:r>
              <a:rPr lang="en-US" sz="2000" dirty="0" smtClean="0">
                <a:solidFill>
                  <a:schemeClr val="tx1"/>
                </a:solidFill>
              </a:rPr>
              <a:t>Out </a:t>
            </a:r>
            <a:r>
              <a:rPr lang="en-US" sz="2000" dirty="0">
                <a:solidFill>
                  <a:schemeClr val="tx1"/>
                </a:solidFill>
              </a:rPr>
              <a:t>of 100 learners, 75 filled in the questionnaire. </a:t>
            </a:r>
            <a:endParaRPr lang="en-US" sz="2000" dirty="0"/>
          </a:p>
        </p:txBody>
      </p:sp>
      <p:pic>
        <p:nvPicPr>
          <p:cNvPr id="788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0162" y="2911296"/>
            <a:ext cx="5216926" cy="2966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52597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Outline</a:t>
            </a:r>
            <a:endParaRPr lang="en-US" dirty="0"/>
          </a:p>
        </p:txBody>
      </p:sp>
      <p:sp>
        <p:nvSpPr>
          <p:cNvPr id="4" name="Footer Placeholder 3"/>
          <p:cNvSpPr>
            <a:spLocks noGrp="1"/>
          </p:cNvSpPr>
          <p:nvPr>
            <p:ph type="ftr" sz="quarter" idx="11"/>
          </p:nvPr>
        </p:nvSpPr>
        <p:spPr/>
        <p:txBody>
          <a:bodyPr/>
          <a:lstStyle/>
          <a:p>
            <a:r>
              <a:rPr lang="en-US" dirty="0"/>
              <a:t>Workshop 2014</a:t>
            </a:r>
            <a:r>
              <a:rPr lang="sr-Latn-RS" dirty="0"/>
              <a:t>,</a:t>
            </a:r>
            <a:r>
              <a:rPr lang="en-US" dirty="0"/>
              <a:t> </a:t>
            </a:r>
            <a:r>
              <a:rPr lang="en-US" dirty="0" err="1"/>
              <a:t>Sinaia</a:t>
            </a:r>
            <a:r>
              <a:rPr lang="en-US" dirty="0"/>
              <a:t>, Romania</a:t>
            </a:r>
          </a:p>
        </p:txBody>
      </p:sp>
      <p:sp>
        <p:nvSpPr>
          <p:cNvPr id="5" name="Slide Number Placeholder 4"/>
          <p:cNvSpPr>
            <a:spLocks noGrp="1"/>
          </p:cNvSpPr>
          <p:nvPr>
            <p:ph type="sldNum" sz="quarter" idx="12"/>
          </p:nvPr>
        </p:nvSpPr>
        <p:spPr/>
        <p:txBody>
          <a:bodyPr/>
          <a:lstStyle/>
          <a:p>
            <a:fld id="{B3C8D34D-C890-40B5-A129-57F713BE0812}" type="slidenum">
              <a:rPr lang="en-US" smtClean="0"/>
              <a:t>37</a:t>
            </a:fld>
            <a:endParaRPr lang="en-US" dirty="0"/>
          </a:p>
        </p:txBody>
      </p:sp>
      <p:sp>
        <p:nvSpPr>
          <p:cNvPr id="6" name="Rektangel 30"/>
          <p:cNvSpPr>
            <a:spLocks noChangeArrowheads="1"/>
          </p:cNvSpPr>
          <p:nvPr/>
        </p:nvSpPr>
        <p:spPr bwMode="auto">
          <a:xfrm>
            <a:off x="1013618" y="2161759"/>
            <a:ext cx="7693653" cy="354012"/>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endParaRPr lang="sr-Latn-RS" sz="1600" b="1" dirty="0" smtClean="0">
              <a:solidFill>
                <a:schemeClr val="bg1"/>
              </a:solidFill>
            </a:endParaRPr>
          </a:p>
        </p:txBody>
      </p:sp>
      <p:sp>
        <p:nvSpPr>
          <p:cNvPr id="10" name="Rektangel 34"/>
          <p:cNvSpPr>
            <a:spLocks noChangeArrowheads="1"/>
          </p:cNvSpPr>
          <p:nvPr/>
        </p:nvSpPr>
        <p:spPr bwMode="auto">
          <a:xfrm>
            <a:off x="1013618" y="2590384"/>
            <a:ext cx="7693654" cy="352425"/>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chemeClr val="bg1"/>
              </a:solidFill>
              <a:latin typeface="Arial" pitchFamily="34" charset="0"/>
              <a:ea typeface="ＭＳ Ｐゴシック" pitchFamily="-97" charset="-128"/>
            </a:endParaRPr>
          </a:p>
        </p:txBody>
      </p:sp>
      <p:sp>
        <p:nvSpPr>
          <p:cNvPr id="13" name="Tekstboks 44"/>
          <p:cNvSpPr txBox="1">
            <a:spLocks noChangeArrowheads="1"/>
          </p:cNvSpPr>
          <p:nvPr/>
        </p:nvSpPr>
        <p:spPr bwMode="auto">
          <a:xfrm>
            <a:off x="1074644" y="2177425"/>
            <a:ext cx="7289042" cy="338554"/>
          </a:xfrm>
          <a:prstGeom prst="rect">
            <a:avLst/>
          </a:prstGeom>
          <a:noFill/>
          <a:ln w="9525">
            <a:noFill/>
            <a:miter lim="800000"/>
            <a:headEnd/>
            <a:tailEnd/>
          </a:ln>
        </p:spPr>
        <p:txBody>
          <a:bodyPr wrap="square">
            <a:spAutoFit/>
          </a:bodyPr>
          <a:lstStyle/>
          <a:p>
            <a:r>
              <a:rPr lang="sr-Latn-RS" sz="1600" b="1" dirty="0" smtClean="0">
                <a:solidFill>
                  <a:schemeClr val="bg1"/>
                </a:solidFill>
              </a:rPr>
              <a:t>Aims </a:t>
            </a:r>
            <a:r>
              <a:rPr lang="sr-Latn-RS" sz="1600" b="1" dirty="0">
                <a:solidFill>
                  <a:schemeClr val="bg1"/>
                </a:solidFill>
              </a:rPr>
              <a:t>and  </a:t>
            </a:r>
            <a:r>
              <a:rPr lang="en-US" sz="1600" b="1" dirty="0" smtClean="0">
                <a:solidFill>
                  <a:schemeClr val="bg1"/>
                </a:solidFill>
              </a:rPr>
              <a:t>Research </a:t>
            </a:r>
            <a:r>
              <a:rPr lang="en-US" sz="1600" b="1" dirty="0">
                <a:solidFill>
                  <a:schemeClr val="bg1"/>
                </a:solidFill>
              </a:rPr>
              <a:t>Objectives of the Dissertation</a:t>
            </a:r>
            <a:endParaRPr lang="da-DK" sz="1600" b="1" dirty="0">
              <a:solidFill>
                <a:schemeClr val="bg1"/>
              </a:solidFill>
            </a:endParaRPr>
          </a:p>
        </p:txBody>
      </p:sp>
      <p:sp>
        <p:nvSpPr>
          <p:cNvPr id="17" name="Tekstboks 48"/>
          <p:cNvSpPr txBox="1">
            <a:spLocks noChangeArrowheads="1"/>
          </p:cNvSpPr>
          <p:nvPr/>
        </p:nvSpPr>
        <p:spPr bwMode="auto">
          <a:xfrm>
            <a:off x="1048543" y="2631659"/>
            <a:ext cx="7658729" cy="338554"/>
          </a:xfrm>
          <a:prstGeom prst="rect">
            <a:avLst/>
          </a:prstGeom>
          <a:noFill/>
          <a:ln w="9525">
            <a:noFill/>
            <a:miter lim="800000"/>
            <a:headEnd/>
            <a:tailEnd/>
          </a:ln>
        </p:spPr>
        <p:txBody>
          <a:bodyPr wrap="square">
            <a:spAutoFit/>
          </a:bodyPr>
          <a:lstStyle/>
          <a:p>
            <a:r>
              <a:rPr lang="en-US" sz="1600" b="1" dirty="0">
                <a:solidFill>
                  <a:schemeClr val="bg1"/>
                </a:solidFill>
              </a:rPr>
              <a:t>Recommender Systems, Folksonomy and Tag-based Recommender Systems</a:t>
            </a:r>
            <a:endParaRPr lang="da-DK" sz="1600" b="1" dirty="0">
              <a:solidFill>
                <a:schemeClr val="bg1"/>
              </a:solidFill>
            </a:endParaRPr>
          </a:p>
        </p:txBody>
      </p:sp>
      <p:sp>
        <p:nvSpPr>
          <p:cNvPr id="20" name="Tekstboks 53"/>
          <p:cNvSpPr txBox="1">
            <a:spLocks noChangeArrowheads="1"/>
          </p:cNvSpPr>
          <p:nvPr/>
        </p:nvSpPr>
        <p:spPr bwMode="auto">
          <a:xfrm>
            <a:off x="276308" y="2201446"/>
            <a:ext cx="304800" cy="369888"/>
          </a:xfrm>
          <a:prstGeom prst="rect">
            <a:avLst/>
          </a:prstGeom>
          <a:noFill/>
          <a:ln w="9525">
            <a:noFill/>
            <a:miter lim="800000"/>
            <a:headEnd/>
            <a:tailEnd/>
          </a:ln>
        </p:spPr>
        <p:txBody>
          <a:bodyPr>
            <a:spAutoFit/>
          </a:bodyPr>
          <a:lstStyle/>
          <a:p>
            <a:r>
              <a:rPr lang="da-DK" dirty="0">
                <a:solidFill>
                  <a:srgbClr val="CC3399"/>
                </a:solidFill>
                <a:latin typeface="Zapf Dingbats" charset="2"/>
              </a:rPr>
              <a:t>✓</a:t>
            </a:r>
            <a:endParaRPr lang="da-DK" dirty="0">
              <a:solidFill>
                <a:srgbClr val="CC3399"/>
              </a:solidFill>
            </a:endParaRPr>
          </a:p>
        </p:txBody>
      </p:sp>
      <p:grpSp>
        <p:nvGrpSpPr>
          <p:cNvPr id="21" name="Gruppe 68"/>
          <p:cNvGrpSpPr>
            <a:grpSpLocks/>
          </p:cNvGrpSpPr>
          <p:nvPr/>
        </p:nvGrpSpPr>
        <p:grpSpPr bwMode="auto">
          <a:xfrm>
            <a:off x="629444" y="2172871"/>
            <a:ext cx="344488" cy="2479675"/>
            <a:chOff x="876300" y="2511425"/>
            <a:chExt cx="344488" cy="2479675"/>
          </a:xfrm>
          <a:solidFill>
            <a:srgbClr val="002060"/>
          </a:solidFill>
        </p:grpSpPr>
        <p:grpSp>
          <p:nvGrpSpPr>
            <p:cNvPr id="22" name="Gruppe 51"/>
            <p:cNvGrpSpPr/>
            <p:nvPr/>
          </p:nvGrpSpPr>
          <p:grpSpPr>
            <a:xfrm>
              <a:off x="876300" y="2511425"/>
              <a:ext cx="344488" cy="2479675"/>
              <a:chOff x="876300" y="2511425"/>
              <a:chExt cx="344488" cy="2479675"/>
            </a:xfrm>
            <a:grpFill/>
            <a:effectLst>
              <a:outerShdw blurRad="50800" dist="38100" dir="2700000" algn="tl" rotWithShape="0">
                <a:prstClr val="black">
                  <a:alpha val="40000"/>
                </a:prstClr>
              </a:outerShdw>
            </a:effectLst>
          </p:grpSpPr>
          <p:sp>
            <p:nvSpPr>
              <p:cNvPr id="30" name="Rektangel 9"/>
              <p:cNvSpPr>
                <a:spLocks noChangeArrowheads="1"/>
              </p:cNvSpPr>
              <p:nvPr/>
            </p:nvSpPr>
            <p:spPr bwMode="auto">
              <a:xfrm>
                <a:off x="876300" y="2936875"/>
                <a:ext cx="344488" cy="344488"/>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grpSp>
            <p:nvGrpSpPr>
              <p:cNvPr id="31" name="Gruppe 50"/>
              <p:cNvGrpSpPr/>
              <p:nvPr/>
            </p:nvGrpSpPr>
            <p:grpSpPr>
              <a:xfrm>
                <a:off x="876300" y="2511425"/>
                <a:ext cx="344488" cy="2479675"/>
                <a:chOff x="876300" y="2511425"/>
                <a:chExt cx="344488" cy="2479675"/>
              </a:xfrm>
              <a:grpFill/>
            </p:grpSpPr>
            <p:sp>
              <p:nvSpPr>
                <p:cNvPr id="32" name="Rektangel 20"/>
                <p:cNvSpPr>
                  <a:spLocks noChangeArrowheads="1"/>
                </p:cNvSpPr>
                <p:nvPr/>
              </p:nvSpPr>
              <p:spPr bwMode="auto">
                <a:xfrm>
                  <a:off x="876300" y="4221163"/>
                  <a:ext cx="344488" cy="342900"/>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grpSp>
              <p:nvGrpSpPr>
                <p:cNvPr id="33" name="Gruppe 49"/>
                <p:cNvGrpSpPr/>
                <p:nvPr/>
              </p:nvGrpSpPr>
              <p:grpSpPr>
                <a:xfrm>
                  <a:off x="876300" y="2511425"/>
                  <a:ext cx="344488" cy="2479675"/>
                  <a:chOff x="876300" y="2511425"/>
                  <a:chExt cx="344488" cy="2479675"/>
                </a:xfrm>
                <a:grpFill/>
              </p:grpSpPr>
              <p:sp>
                <p:nvSpPr>
                  <p:cNvPr id="34" name="Rektangel 7"/>
                  <p:cNvSpPr>
                    <a:spLocks noChangeArrowheads="1"/>
                  </p:cNvSpPr>
                  <p:nvPr/>
                </p:nvSpPr>
                <p:spPr bwMode="auto">
                  <a:xfrm>
                    <a:off x="876300" y="2511425"/>
                    <a:ext cx="344488" cy="342900"/>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35" name="Rektangel 11"/>
                  <p:cNvSpPr>
                    <a:spLocks noChangeArrowheads="1"/>
                  </p:cNvSpPr>
                  <p:nvPr/>
                </p:nvSpPr>
                <p:spPr bwMode="auto">
                  <a:xfrm>
                    <a:off x="876300" y="3363913"/>
                    <a:ext cx="344488" cy="344487"/>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36" name="Rektangel 13"/>
                  <p:cNvSpPr>
                    <a:spLocks noChangeArrowheads="1"/>
                  </p:cNvSpPr>
                  <p:nvPr/>
                </p:nvSpPr>
                <p:spPr bwMode="auto">
                  <a:xfrm>
                    <a:off x="876300" y="3790950"/>
                    <a:ext cx="344488" cy="347663"/>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37" name="Rektangel 23"/>
                  <p:cNvSpPr>
                    <a:spLocks noChangeArrowheads="1"/>
                  </p:cNvSpPr>
                  <p:nvPr/>
                </p:nvSpPr>
                <p:spPr bwMode="auto">
                  <a:xfrm>
                    <a:off x="876300" y="4646613"/>
                    <a:ext cx="344488" cy="344487"/>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grpSp>
          </p:grpSp>
        </p:grpSp>
        <p:sp>
          <p:nvSpPr>
            <p:cNvPr id="23" name="Tekstboks 54"/>
            <p:cNvSpPr txBox="1">
              <a:spLocks noChangeArrowheads="1"/>
            </p:cNvSpPr>
            <p:nvPr/>
          </p:nvSpPr>
          <p:spPr bwMode="auto">
            <a:xfrm>
              <a:off x="890588" y="2547938"/>
              <a:ext cx="322262" cy="274637"/>
            </a:xfrm>
            <a:prstGeom prst="rect">
              <a:avLst/>
            </a:prstGeom>
            <a:grpFill/>
            <a:ln w="9525">
              <a:noFill/>
              <a:miter lim="800000"/>
              <a:headEnd/>
              <a:tailEnd/>
            </a:ln>
            <a:effectLst>
              <a:outerShdw blurRad="63500" dist="23000" dir="5400000" rotWithShape="0">
                <a:srgbClr val="000000">
                  <a:alpha val="34999"/>
                </a:srgbClr>
              </a:outerShdw>
            </a:effectLst>
          </p:spPr>
          <p:txBody>
            <a:bodyPr anchor="ctr"/>
            <a:lstStyle/>
            <a:p>
              <a:pPr indent="-342900" algn="ctr">
                <a:defRPr/>
              </a:pPr>
              <a:r>
                <a:rPr lang="da-DK" sz="1200" noProof="1">
                  <a:solidFill>
                    <a:srgbClr val="FFFFFF"/>
                  </a:solidFill>
                  <a:latin typeface="Arial" pitchFamily="34" charset="0"/>
                  <a:ea typeface="ＭＳ Ｐゴシック" pitchFamily="-97" charset="-128"/>
                </a:rPr>
                <a:t>1</a:t>
              </a:r>
            </a:p>
          </p:txBody>
        </p:sp>
        <p:sp>
          <p:nvSpPr>
            <p:cNvPr id="24" name="Tekstboks 58"/>
            <p:cNvSpPr txBox="1">
              <a:spLocks noChangeArrowheads="1"/>
            </p:cNvSpPr>
            <p:nvPr/>
          </p:nvSpPr>
          <p:spPr bwMode="auto">
            <a:xfrm>
              <a:off x="890588" y="2986088"/>
              <a:ext cx="322262" cy="276225"/>
            </a:xfrm>
            <a:prstGeom prst="rect">
              <a:avLst/>
            </a:prstGeom>
            <a:grpFill/>
            <a:ln w="9525">
              <a:noFill/>
              <a:miter lim="800000"/>
              <a:headEnd/>
              <a:tailEnd/>
            </a:ln>
            <a:effectLst>
              <a:outerShdw blurRad="63500" dist="23000" dir="5400000" rotWithShape="0">
                <a:srgbClr val="000000">
                  <a:alpha val="34999"/>
                </a:srgbClr>
              </a:outerShdw>
            </a:effectLst>
          </p:spPr>
          <p:txBody>
            <a:bodyPr anchor="ctr"/>
            <a:lstStyle/>
            <a:p>
              <a:pPr indent="-342900" algn="ctr">
                <a:defRPr/>
              </a:pPr>
              <a:r>
                <a:rPr lang="da-DK" sz="1200" noProof="1">
                  <a:solidFill>
                    <a:srgbClr val="FFFFFF"/>
                  </a:solidFill>
                  <a:latin typeface="Arial" pitchFamily="34" charset="0"/>
                  <a:ea typeface="ＭＳ Ｐゴシック" pitchFamily="-97" charset="-128"/>
                </a:rPr>
                <a:t>2</a:t>
              </a:r>
            </a:p>
          </p:txBody>
        </p:sp>
        <p:sp>
          <p:nvSpPr>
            <p:cNvPr id="25" name="Tekstboks 59"/>
            <p:cNvSpPr txBox="1">
              <a:spLocks noChangeArrowheads="1"/>
            </p:cNvSpPr>
            <p:nvPr/>
          </p:nvSpPr>
          <p:spPr bwMode="auto">
            <a:xfrm>
              <a:off x="890588" y="3400425"/>
              <a:ext cx="322262" cy="276225"/>
            </a:xfrm>
            <a:prstGeom prst="rect">
              <a:avLst/>
            </a:prstGeom>
            <a:grpFill/>
            <a:ln w="9525">
              <a:noFill/>
              <a:miter lim="800000"/>
              <a:headEnd/>
              <a:tailEnd/>
            </a:ln>
            <a:effectLst>
              <a:outerShdw blurRad="63500" dist="23000" dir="5400000" rotWithShape="0">
                <a:srgbClr val="000000">
                  <a:alpha val="34999"/>
                </a:srgbClr>
              </a:outerShdw>
            </a:effectLst>
          </p:spPr>
          <p:txBody>
            <a:bodyPr anchor="ctr"/>
            <a:lstStyle/>
            <a:p>
              <a:pPr indent="-342900" algn="ctr">
                <a:defRPr/>
              </a:pPr>
              <a:r>
                <a:rPr lang="da-DK" sz="1200" noProof="1">
                  <a:solidFill>
                    <a:srgbClr val="FFFFFF"/>
                  </a:solidFill>
                  <a:latin typeface="Arial" pitchFamily="34" charset="0"/>
                  <a:ea typeface="ＭＳ Ｐゴシック" pitchFamily="-97" charset="-128"/>
                </a:rPr>
                <a:t>3</a:t>
              </a:r>
            </a:p>
          </p:txBody>
        </p:sp>
        <p:sp>
          <p:nvSpPr>
            <p:cNvPr id="26" name="Tekstboks 61"/>
            <p:cNvSpPr txBox="1">
              <a:spLocks noChangeArrowheads="1"/>
            </p:cNvSpPr>
            <p:nvPr/>
          </p:nvSpPr>
          <p:spPr bwMode="auto">
            <a:xfrm>
              <a:off x="890588" y="3822700"/>
              <a:ext cx="322262" cy="279400"/>
            </a:xfrm>
            <a:prstGeom prst="rect">
              <a:avLst/>
            </a:prstGeom>
            <a:grpFill/>
            <a:ln w="9525">
              <a:noFill/>
              <a:miter lim="800000"/>
              <a:headEnd/>
              <a:tailEnd/>
            </a:ln>
            <a:effectLst>
              <a:outerShdw blurRad="63500" dist="23000" dir="5400000" rotWithShape="0">
                <a:srgbClr val="000000">
                  <a:alpha val="34999"/>
                </a:srgbClr>
              </a:outerShdw>
            </a:effectLst>
          </p:spPr>
          <p:txBody>
            <a:bodyPr anchor="ctr"/>
            <a:lstStyle/>
            <a:p>
              <a:pPr indent="-342900" algn="ctr">
                <a:defRPr/>
              </a:pPr>
              <a:r>
                <a:rPr lang="da-DK" sz="1200" noProof="1">
                  <a:solidFill>
                    <a:srgbClr val="FFFFFF"/>
                  </a:solidFill>
                  <a:latin typeface="Arial" pitchFamily="34" charset="0"/>
                  <a:ea typeface="ＭＳ Ｐゴシック" pitchFamily="-97" charset="-128"/>
                </a:rPr>
                <a:t>4</a:t>
              </a:r>
            </a:p>
          </p:txBody>
        </p:sp>
        <p:sp>
          <p:nvSpPr>
            <p:cNvPr id="27" name="Tekstboks 63"/>
            <p:cNvSpPr txBox="1">
              <a:spLocks noChangeArrowheads="1"/>
            </p:cNvSpPr>
            <p:nvPr/>
          </p:nvSpPr>
          <p:spPr bwMode="auto">
            <a:xfrm>
              <a:off x="890588" y="4238625"/>
              <a:ext cx="322262" cy="274638"/>
            </a:xfrm>
            <a:prstGeom prst="rect">
              <a:avLst/>
            </a:prstGeom>
            <a:grp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solidFill>
                    <a:schemeClr val="bg1"/>
                  </a:solidFill>
                  <a:latin typeface="Arial" pitchFamily="34" charset="0"/>
                  <a:ea typeface="ＭＳ Ｐゴシック" pitchFamily="-97" charset="-128"/>
                </a:rPr>
                <a:t>5</a:t>
              </a:r>
            </a:p>
          </p:txBody>
        </p:sp>
        <p:sp>
          <p:nvSpPr>
            <p:cNvPr id="28" name="Tekstboks 65"/>
            <p:cNvSpPr txBox="1">
              <a:spLocks noChangeArrowheads="1"/>
            </p:cNvSpPr>
            <p:nvPr/>
          </p:nvSpPr>
          <p:spPr bwMode="auto">
            <a:xfrm>
              <a:off x="890588" y="4683125"/>
              <a:ext cx="322262" cy="276225"/>
            </a:xfrm>
            <a:prstGeom prst="rect">
              <a:avLst/>
            </a:prstGeom>
            <a:grp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solidFill>
                    <a:schemeClr val="bg1"/>
                  </a:solidFill>
                  <a:latin typeface="Arial" pitchFamily="34" charset="0"/>
                  <a:ea typeface="ＭＳ Ｐゴシック" pitchFamily="-97" charset="-128"/>
                </a:rPr>
                <a:t>6</a:t>
              </a:r>
            </a:p>
          </p:txBody>
        </p:sp>
      </p:grpSp>
      <p:sp>
        <p:nvSpPr>
          <p:cNvPr id="43" name="Rektangel 30"/>
          <p:cNvSpPr>
            <a:spLocks noChangeArrowheads="1"/>
          </p:cNvSpPr>
          <p:nvPr/>
        </p:nvSpPr>
        <p:spPr bwMode="auto">
          <a:xfrm>
            <a:off x="1026071" y="3022184"/>
            <a:ext cx="7693653" cy="354012"/>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chemeClr val="bg1"/>
              </a:solidFill>
              <a:latin typeface="Arial" pitchFamily="34" charset="0"/>
              <a:ea typeface="ＭＳ Ｐゴシック" pitchFamily="-97" charset="-128"/>
            </a:endParaRPr>
          </a:p>
        </p:txBody>
      </p:sp>
      <p:sp>
        <p:nvSpPr>
          <p:cNvPr id="44" name="Tekstboks 44"/>
          <p:cNvSpPr txBox="1">
            <a:spLocks noChangeArrowheads="1"/>
          </p:cNvSpPr>
          <p:nvPr/>
        </p:nvSpPr>
        <p:spPr bwMode="auto">
          <a:xfrm>
            <a:off x="1060997" y="3061871"/>
            <a:ext cx="7289042" cy="338554"/>
          </a:xfrm>
          <a:prstGeom prst="rect">
            <a:avLst/>
          </a:prstGeom>
          <a:noFill/>
          <a:ln w="9525">
            <a:noFill/>
            <a:miter lim="800000"/>
            <a:headEnd/>
            <a:tailEnd/>
          </a:ln>
        </p:spPr>
        <p:txBody>
          <a:bodyPr wrap="square">
            <a:spAutoFit/>
          </a:bodyPr>
          <a:lstStyle/>
          <a:p>
            <a:r>
              <a:rPr lang="en-US" sz="1600" b="1" dirty="0">
                <a:solidFill>
                  <a:schemeClr val="bg1"/>
                </a:solidFill>
              </a:rPr>
              <a:t>Recommender Systems in E-learning Environments</a:t>
            </a:r>
            <a:endParaRPr lang="da-DK" sz="1600" b="1" dirty="0">
              <a:solidFill>
                <a:schemeClr val="bg1"/>
              </a:solidFill>
            </a:endParaRPr>
          </a:p>
        </p:txBody>
      </p:sp>
      <p:sp>
        <p:nvSpPr>
          <p:cNvPr id="55" name="Rektangel 30"/>
          <p:cNvSpPr>
            <a:spLocks noChangeArrowheads="1"/>
          </p:cNvSpPr>
          <p:nvPr/>
        </p:nvSpPr>
        <p:spPr bwMode="auto">
          <a:xfrm>
            <a:off x="1026071" y="3462672"/>
            <a:ext cx="7693653" cy="354012"/>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chemeClr val="bg1"/>
              </a:solidFill>
              <a:latin typeface="Arial" pitchFamily="34" charset="0"/>
              <a:ea typeface="ＭＳ Ｐゴシック" pitchFamily="-97" charset="-128"/>
            </a:endParaRPr>
          </a:p>
        </p:txBody>
      </p:sp>
      <p:sp>
        <p:nvSpPr>
          <p:cNvPr id="56" name="Tekstboks 44"/>
          <p:cNvSpPr txBox="1">
            <a:spLocks noChangeArrowheads="1"/>
          </p:cNvSpPr>
          <p:nvPr/>
        </p:nvSpPr>
        <p:spPr bwMode="auto">
          <a:xfrm>
            <a:off x="1060997" y="3502359"/>
            <a:ext cx="7289042" cy="338554"/>
          </a:xfrm>
          <a:prstGeom prst="rect">
            <a:avLst/>
          </a:prstGeom>
          <a:noFill/>
          <a:ln w="9525">
            <a:noFill/>
            <a:miter lim="800000"/>
            <a:headEnd/>
            <a:tailEnd/>
          </a:ln>
        </p:spPr>
        <p:txBody>
          <a:bodyPr wrap="square">
            <a:spAutoFit/>
          </a:bodyPr>
          <a:lstStyle/>
          <a:p>
            <a:r>
              <a:rPr lang="en-US" sz="1600" b="1" dirty="0">
                <a:solidFill>
                  <a:schemeClr val="bg1"/>
                </a:solidFill>
              </a:rPr>
              <a:t>Design, Architecture and Interface of </a:t>
            </a:r>
            <a:r>
              <a:rPr lang="en-US" sz="1600" b="1" dirty="0" err="1">
                <a:solidFill>
                  <a:schemeClr val="bg1"/>
                </a:solidFill>
              </a:rPr>
              <a:t>Protus</a:t>
            </a:r>
            <a:r>
              <a:rPr lang="en-US" sz="1600" b="1" dirty="0">
                <a:solidFill>
                  <a:schemeClr val="bg1"/>
                </a:solidFill>
              </a:rPr>
              <a:t> System</a:t>
            </a:r>
            <a:endParaRPr lang="da-DK" sz="1600" b="1" dirty="0">
              <a:solidFill>
                <a:schemeClr val="bg1"/>
              </a:solidFill>
            </a:endParaRPr>
          </a:p>
        </p:txBody>
      </p:sp>
      <p:sp>
        <p:nvSpPr>
          <p:cNvPr id="57" name="Rektangel 30"/>
          <p:cNvSpPr>
            <a:spLocks noChangeArrowheads="1"/>
          </p:cNvSpPr>
          <p:nvPr/>
        </p:nvSpPr>
        <p:spPr bwMode="auto">
          <a:xfrm>
            <a:off x="1039718" y="3906623"/>
            <a:ext cx="7693653" cy="354012"/>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chemeClr val="bg1"/>
              </a:solidFill>
              <a:latin typeface="Arial" pitchFamily="34" charset="0"/>
              <a:ea typeface="ＭＳ Ｐゴシック" pitchFamily="-97" charset="-128"/>
            </a:endParaRPr>
          </a:p>
        </p:txBody>
      </p:sp>
      <p:sp>
        <p:nvSpPr>
          <p:cNvPr id="58" name="Tekstboks 44"/>
          <p:cNvSpPr txBox="1">
            <a:spLocks noChangeArrowheads="1"/>
          </p:cNvSpPr>
          <p:nvPr/>
        </p:nvSpPr>
        <p:spPr bwMode="auto">
          <a:xfrm>
            <a:off x="1039718" y="3887629"/>
            <a:ext cx="7289042" cy="338554"/>
          </a:xfrm>
          <a:prstGeom prst="rect">
            <a:avLst/>
          </a:prstGeom>
          <a:noFill/>
          <a:ln w="9525">
            <a:noFill/>
            <a:miter lim="800000"/>
            <a:headEnd/>
            <a:tailEnd/>
          </a:ln>
        </p:spPr>
        <p:txBody>
          <a:bodyPr wrap="square">
            <a:spAutoFit/>
          </a:bodyPr>
          <a:lstStyle/>
          <a:p>
            <a:r>
              <a:rPr lang="en-US" sz="1600" b="1" dirty="0">
                <a:solidFill>
                  <a:schemeClr val="bg1"/>
                </a:solidFill>
              </a:rPr>
              <a:t>Evaluation and Discussion</a:t>
            </a:r>
            <a:endParaRPr lang="da-DK" sz="1600" b="1" dirty="0">
              <a:solidFill>
                <a:schemeClr val="bg1"/>
              </a:solidFill>
            </a:endParaRPr>
          </a:p>
        </p:txBody>
      </p:sp>
      <p:sp>
        <p:nvSpPr>
          <p:cNvPr id="59" name="Rektangel 30"/>
          <p:cNvSpPr>
            <a:spLocks noChangeArrowheads="1"/>
          </p:cNvSpPr>
          <p:nvPr/>
        </p:nvSpPr>
        <p:spPr bwMode="auto">
          <a:xfrm>
            <a:off x="1039718" y="4308059"/>
            <a:ext cx="7693653" cy="354012"/>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chemeClr val="bg1"/>
              </a:solidFill>
              <a:latin typeface="Arial" pitchFamily="34" charset="0"/>
              <a:ea typeface="ＭＳ Ｐゴシック" pitchFamily="-97" charset="-128"/>
            </a:endParaRPr>
          </a:p>
        </p:txBody>
      </p:sp>
      <p:sp>
        <p:nvSpPr>
          <p:cNvPr id="60" name="Tekstboks 44"/>
          <p:cNvSpPr txBox="1">
            <a:spLocks noChangeArrowheads="1"/>
          </p:cNvSpPr>
          <p:nvPr/>
        </p:nvSpPr>
        <p:spPr bwMode="auto">
          <a:xfrm>
            <a:off x="1074644" y="4309230"/>
            <a:ext cx="7289042" cy="338554"/>
          </a:xfrm>
          <a:prstGeom prst="rect">
            <a:avLst/>
          </a:prstGeom>
          <a:solidFill>
            <a:srgbClr val="61E189"/>
          </a:solidFill>
          <a:ln w="9525">
            <a:noFill/>
            <a:miter lim="800000"/>
            <a:headEnd/>
            <a:tailEnd/>
          </a:ln>
        </p:spPr>
        <p:txBody>
          <a:bodyPr wrap="square">
            <a:spAutoFit/>
          </a:bodyPr>
          <a:lstStyle/>
          <a:p>
            <a:r>
              <a:rPr lang="en-US" sz="1600" b="1" dirty="0" smtClean="0">
                <a:solidFill>
                  <a:schemeClr val="bg1"/>
                </a:solidFill>
              </a:rPr>
              <a:t>Conclusions</a:t>
            </a:r>
            <a:endParaRPr lang="da-DK" sz="1600" b="1" dirty="0">
              <a:solidFill>
                <a:schemeClr val="bg1"/>
              </a:solidFill>
            </a:endParaRPr>
          </a:p>
        </p:txBody>
      </p:sp>
      <p:sp>
        <p:nvSpPr>
          <p:cNvPr id="39" name="Tekstboks 53"/>
          <p:cNvSpPr txBox="1">
            <a:spLocks noChangeArrowheads="1"/>
          </p:cNvSpPr>
          <p:nvPr/>
        </p:nvSpPr>
        <p:spPr bwMode="auto">
          <a:xfrm>
            <a:off x="276308" y="2629861"/>
            <a:ext cx="304800" cy="369888"/>
          </a:xfrm>
          <a:prstGeom prst="rect">
            <a:avLst/>
          </a:prstGeom>
          <a:noFill/>
          <a:ln w="9525">
            <a:noFill/>
            <a:miter lim="800000"/>
            <a:headEnd/>
            <a:tailEnd/>
          </a:ln>
        </p:spPr>
        <p:txBody>
          <a:bodyPr>
            <a:spAutoFit/>
          </a:bodyPr>
          <a:lstStyle/>
          <a:p>
            <a:r>
              <a:rPr lang="da-DK" dirty="0">
                <a:solidFill>
                  <a:srgbClr val="CC3399"/>
                </a:solidFill>
                <a:latin typeface="Zapf Dingbats" charset="2"/>
              </a:rPr>
              <a:t>✓</a:t>
            </a:r>
            <a:endParaRPr lang="da-DK" dirty="0">
              <a:solidFill>
                <a:srgbClr val="CC3399"/>
              </a:solidFill>
            </a:endParaRPr>
          </a:p>
        </p:txBody>
      </p:sp>
      <p:sp>
        <p:nvSpPr>
          <p:cNvPr id="40" name="Tekstboks 53"/>
          <p:cNvSpPr txBox="1">
            <a:spLocks noChangeArrowheads="1"/>
          </p:cNvSpPr>
          <p:nvPr/>
        </p:nvSpPr>
        <p:spPr bwMode="auto">
          <a:xfrm>
            <a:off x="276308" y="3058276"/>
            <a:ext cx="304800" cy="369888"/>
          </a:xfrm>
          <a:prstGeom prst="rect">
            <a:avLst/>
          </a:prstGeom>
          <a:noFill/>
          <a:ln w="9525">
            <a:noFill/>
            <a:miter lim="800000"/>
            <a:headEnd/>
            <a:tailEnd/>
          </a:ln>
        </p:spPr>
        <p:txBody>
          <a:bodyPr>
            <a:spAutoFit/>
          </a:bodyPr>
          <a:lstStyle/>
          <a:p>
            <a:r>
              <a:rPr lang="da-DK" dirty="0">
                <a:solidFill>
                  <a:srgbClr val="CC3399"/>
                </a:solidFill>
                <a:latin typeface="Zapf Dingbats" charset="2"/>
              </a:rPr>
              <a:t>✓</a:t>
            </a:r>
            <a:endParaRPr lang="da-DK" dirty="0">
              <a:solidFill>
                <a:srgbClr val="CC3399"/>
              </a:solidFill>
            </a:endParaRPr>
          </a:p>
        </p:txBody>
      </p:sp>
      <p:sp>
        <p:nvSpPr>
          <p:cNvPr id="41" name="Tekstboks 53"/>
          <p:cNvSpPr txBox="1">
            <a:spLocks noChangeArrowheads="1"/>
          </p:cNvSpPr>
          <p:nvPr/>
        </p:nvSpPr>
        <p:spPr bwMode="auto">
          <a:xfrm>
            <a:off x="276308" y="3486692"/>
            <a:ext cx="304800" cy="369888"/>
          </a:xfrm>
          <a:prstGeom prst="rect">
            <a:avLst/>
          </a:prstGeom>
          <a:noFill/>
          <a:ln w="9525">
            <a:noFill/>
            <a:miter lim="800000"/>
            <a:headEnd/>
            <a:tailEnd/>
          </a:ln>
        </p:spPr>
        <p:txBody>
          <a:bodyPr>
            <a:spAutoFit/>
          </a:bodyPr>
          <a:lstStyle/>
          <a:p>
            <a:r>
              <a:rPr lang="da-DK" dirty="0">
                <a:solidFill>
                  <a:srgbClr val="CC3399"/>
                </a:solidFill>
                <a:latin typeface="Zapf Dingbats" charset="2"/>
              </a:rPr>
              <a:t>✓</a:t>
            </a:r>
            <a:endParaRPr lang="da-DK" dirty="0">
              <a:solidFill>
                <a:srgbClr val="CC3399"/>
              </a:solidFill>
            </a:endParaRPr>
          </a:p>
        </p:txBody>
      </p:sp>
      <p:sp>
        <p:nvSpPr>
          <p:cNvPr id="42" name="Tekstboks 53"/>
          <p:cNvSpPr txBox="1">
            <a:spLocks noChangeArrowheads="1"/>
          </p:cNvSpPr>
          <p:nvPr/>
        </p:nvSpPr>
        <p:spPr bwMode="auto">
          <a:xfrm>
            <a:off x="276308" y="3867068"/>
            <a:ext cx="304800" cy="369888"/>
          </a:xfrm>
          <a:prstGeom prst="rect">
            <a:avLst/>
          </a:prstGeom>
          <a:noFill/>
          <a:ln w="9525">
            <a:noFill/>
            <a:miter lim="800000"/>
            <a:headEnd/>
            <a:tailEnd/>
          </a:ln>
        </p:spPr>
        <p:txBody>
          <a:bodyPr>
            <a:spAutoFit/>
          </a:bodyPr>
          <a:lstStyle/>
          <a:p>
            <a:r>
              <a:rPr lang="da-DK" dirty="0">
                <a:solidFill>
                  <a:srgbClr val="CC3399"/>
                </a:solidFill>
                <a:latin typeface="Zapf Dingbats" charset="2"/>
              </a:rPr>
              <a:t>✓</a:t>
            </a:r>
            <a:endParaRPr lang="da-DK" dirty="0">
              <a:solidFill>
                <a:srgbClr val="CC3399"/>
              </a:solidFill>
            </a:endParaRPr>
          </a:p>
        </p:txBody>
      </p:sp>
    </p:spTree>
    <p:extLst>
      <p:ext uri="{BB962C8B-B14F-4D97-AF65-F5344CB8AC3E}">
        <p14:creationId xmlns:p14="http://schemas.microsoft.com/office/powerpoint/2010/main" val="121107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000"/>
                                        <p:tgtEl>
                                          <p:spTgt spid="41"/>
                                        </p:tgtEl>
                                      </p:cBhvr>
                                    </p:animEffect>
                                    <p:anim calcmode="lin" valueType="num">
                                      <p:cBhvr>
                                        <p:cTn id="23" dur="1000" fill="hold"/>
                                        <p:tgtEl>
                                          <p:spTgt spid="41"/>
                                        </p:tgtEl>
                                        <p:attrNameLst>
                                          <p:attrName>ppt_x</p:attrName>
                                        </p:attrNameLst>
                                      </p:cBhvr>
                                      <p:tavLst>
                                        <p:tav tm="0">
                                          <p:val>
                                            <p:strVal val="#ppt_x"/>
                                          </p:val>
                                        </p:tav>
                                        <p:tav tm="100000">
                                          <p:val>
                                            <p:strVal val="#ppt_x"/>
                                          </p:val>
                                        </p:tav>
                                      </p:tavLst>
                                    </p:anim>
                                    <p:anim calcmode="lin" valueType="num">
                                      <p:cBhvr>
                                        <p:cTn id="24" dur="1000" fill="hold"/>
                                        <p:tgtEl>
                                          <p:spTgt spid="4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9" grpId="0"/>
      <p:bldP spid="40" grpId="0"/>
      <p:bldP spid="41" grpId="0"/>
      <p:bldP spid="4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a:t>
            </a:r>
            <a:r>
              <a:rPr lang="sr-Latn-RS" dirty="0"/>
              <a:t>nclusio</a:t>
            </a:r>
            <a:r>
              <a:rPr lang="en-US" dirty="0"/>
              <a:t>ns </a:t>
            </a:r>
            <a:r>
              <a:rPr lang="en-US" dirty="0" smtClean="0"/>
              <a:t> </a:t>
            </a:r>
            <a:endParaRPr lang="en-US" dirty="0"/>
          </a:p>
        </p:txBody>
      </p:sp>
      <p:sp>
        <p:nvSpPr>
          <p:cNvPr id="3" name="Content Placeholder 2"/>
          <p:cNvSpPr>
            <a:spLocks noGrp="1"/>
          </p:cNvSpPr>
          <p:nvPr>
            <p:ph idx="1"/>
          </p:nvPr>
        </p:nvSpPr>
        <p:spPr>
          <a:xfrm>
            <a:off x="228599" y="1403874"/>
            <a:ext cx="7932761" cy="4876800"/>
          </a:xfrm>
        </p:spPr>
        <p:txBody>
          <a:bodyPr>
            <a:normAutofit/>
          </a:bodyPr>
          <a:lstStyle/>
          <a:p>
            <a:r>
              <a:rPr lang="sr-Latn-CS" sz="2000" dirty="0"/>
              <a:t>L</a:t>
            </a:r>
            <a:r>
              <a:rPr lang="en-US" sz="2000" dirty="0"/>
              <a:t>earners can learn more convenient</a:t>
            </a:r>
            <a:r>
              <a:rPr lang="sr-Latn-RS" sz="2000" dirty="0"/>
              <a:t>ly</a:t>
            </a:r>
            <a:r>
              <a:rPr lang="en-US" sz="2000" dirty="0"/>
              <a:t> than before </a:t>
            </a:r>
            <a:r>
              <a:rPr lang="sr-Latn-CS" sz="2000" dirty="0"/>
              <a:t>- </a:t>
            </a:r>
            <a:r>
              <a:rPr lang="en-US" sz="2000" dirty="0"/>
              <a:t>system meets their need and interest</a:t>
            </a:r>
            <a:endParaRPr lang="sr-Latn-CS" sz="2000" dirty="0"/>
          </a:p>
          <a:p>
            <a:r>
              <a:rPr lang="sr-Latn-CS" sz="2000" dirty="0"/>
              <a:t>I</a:t>
            </a:r>
            <a:r>
              <a:rPr lang="en-US" sz="2000" dirty="0" err="1"/>
              <a:t>ncluding</a:t>
            </a:r>
            <a:r>
              <a:rPr lang="en-US" sz="2000" dirty="0"/>
              <a:t> learner’s learning style </a:t>
            </a:r>
            <a:r>
              <a:rPr lang="sr-Latn-CS" sz="2000" dirty="0"/>
              <a:t>-</a:t>
            </a:r>
            <a:r>
              <a:rPr lang="en-US" sz="2000" dirty="0"/>
              <a:t> better interpretation of the learner cluster </a:t>
            </a:r>
            <a:endParaRPr lang="sr-Latn-CS" sz="2000" dirty="0"/>
          </a:p>
          <a:p>
            <a:r>
              <a:rPr lang="en-US" sz="2000" dirty="0"/>
              <a:t>The best method is RTF  (Ranking with Tensor Factorization), followed by </a:t>
            </a:r>
            <a:r>
              <a:rPr lang="en-US" sz="2000" dirty="0" err="1"/>
              <a:t>FolkRank</a:t>
            </a:r>
            <a:r>
              <a:rPr lang="en-US" sz="2000" dirty="0"/>
              <a:t> and HOSVD</a:t>
            </a:r>
            <a:endParaRPr lang="sr-Latn-RS" sz="2000" dirty="0"/>
          </a:p>
          <a:p>
            <a:r>
              <a:rPr lang="en-US" sz="2000" dirty="0"/>
              <a:t>The tag collection </a:t>
            </a:r>
            <a:r>
              <a:rPr lang="sr-Latn-CS" sz="2000" dirty="0"/>
              <a:t>-</a:t>
            </a:r>
            <a:r>
              <a:rPr lang="en-US" sz="2000" dirty="0"/>
              <a:t> identify </a:t>
            </a:r>
            <a:r>
              <a:rPr lang="sr-Latn-CS" sz="2000" dirty="0"/>
              <a:t>learner’s</a:t>
            </a:r>
            <a:r>
              <a:rPr lang="en-US" sz="2000" dirty="0"/>
              <a:t> interests</a:t>
            </a:r>
            <a:r>
              <a:rPr lang="sr-Latn-RS" sz="2000" dirty="0"/>
              <a:t>,</a:t>
            </a:r>
            <a:r>
              <a:rPr lang="sr-Latn-CS" sz="2000" dirty="0"/>
              <a:t> judgment, </a:t>
            </a:r>
            <a:r>
              <a:rPr lang="en-US" sz="2000" dirty="0"/>
              <a:t>comprehension</a:t>
            </a:r>
            <a:r>
              <a:rPr lang="sr-Latn-RS" sz="2000" dirty="0"/>
              <a:t> and</a:t>
            </a:r>
            <a:r>
              <a:rPr lang="sr-Latn-CS" sz="2000" dirty="0"/>
              <a:t> knowledge level </a:t>
            </a:r>
            <a:r>
              <a:rPr lang="en-US" sz="2000" dirty="0"/>
              <a:t>in different topics</a:t>
            </a:r>
            <a:endParaRPr lang="sr-Latn-RS" sz="2000" dirty="0"/>
          </a:p>
          <a:p>
            <a:r>
              <a:rPr lang="sr-Latn-CS" sz="2000" dirty="0"/>
              <a:t>T</a:t>
            </a:r>
            <a:r>
              <a:rPr lang="en-US" sz="2000" dirty="0"/>
              <a:t>he learners have gained more knowledge in less time</a:t>
            </a:r>
          </a:p>
          <a:p>
            <a:pPr>
              <a:spcBef>
                <a:spcPts val="1200"/>
              </a:spcBef>
            </a:pPr>
            <a:r>
              <a:rPr lang="en-US" sz="2000" dirty="0" smtClean="0"/>
              <a:t>Appropriate </a:t>
            </a:r>
            <a:r>
              <a:rPr lang="en-US" sz="2000" dirty="0"/>
              <a:t>selection of collaborative tagging techniques </a:t>
            </a:r>
            <a:r>
              <a:rPr lang="sr-Latn-RS" sz="2000" dirty="0" smtClean="0"/>
              <a:t>-</a:t>
            </a:r>
            <a:r>
              <a:rPr lang="en-US" sz="2000" dirty="0" smtClean="0"/>
              <a:t> </a:t>
            </a:r>
            <a:r>
              <a:rPr lang="en-US" sz="2000" dirty="0"/>
              <a:t>lead to applying the best results in terms of:</a:t>
            </a:r>
          </a:p>
          <a:p>
            <a:pPr lvl="1">
              <a:spcBef>
                <a:spcPts val="1200"/>
              </a:spcBef>
            </a:pPr>
            <a:r>
              <a:rPr lang="en-US" sz="1600" dirty="0"/>
              <a:t>increasing motivation in learning process and </a:t>
            </a:r>
            <a:endParaRPr lang="sr-Latn-RS" sz="1600" dirty="0"/>
          </a:p>
          <a:p>
            <a:pPr lvl="1">
              <a:spcBef>
                <a:spcPts val="1200"/>
              </a:spcBef>
            </a:pPr>
            <a:r>
              <a:rPr lang="en-US" sz="1600" dirty="0"/>
              <a:t>understanding of the learning content. </a:t>
            </a:r>
          </a:p>
          <a:p>
            <a:pPr>
              <a:spcBef>
                <a:spcPts val="1200"/>
              </a:spcBef>
            </a:pPr>
            <a:endParaRPr lang="sr-Latn-RS" sz="2000" dirty="0"/>
          </a:p>
        </p:txBody>
      </p:sp>
      <p:sp>
        <p:nvSpPr>
          <p:cNvPr id="4" name="Footer Placeholder 3"/>
          <p:cNvSpPr>
            <a:spLocks noGrp="1"/>
          </p:cNvSpPr>
          <p:nvPr>
            <p:ph type="ftr" sz="quarter" idx="11"/>
          </p:nvPr>
        </p:nvSpPr>
        <p:spPr/>
        <p:txBody>
          <a:bodyPr/>
          <a:lstStyle/>
          <a:p>
            <a:r>
              <a:rPr lang="en-US" dirty="0"/>
              <a:t>Workshop 2014</a:t>
            </a:r>
            <a:r>
              <a:rPr lang="sr-Latn-RS" dirty="0"/>
              <a:t>,</a:t>
            </a:r>
            <a:r>
              <a:rPr lang="en-US" dirty="0"/>
              <a:t> </a:t>
            </a:r>
            <a:r>
              <a:rPr lang="en-US" dirty="0" err="1"/>
              <a:t>Sinaia</a:t>
            </a:r>
            <a:r>
              <a:rPr lang="en-US" dirty="0"/>
              <a:t>, Romania</a:t>
            </a:r>
          </a:p>
        </p:txBody>
      </p:sp>
      <p:sp>
        <p:nvSpPr>
          <p:cNvPr id="5" name="Slide Number Placeholder 4"/>
          <p:cNvSpPr>
            <a:spLocks noGrp="1"/>
          </p:cNvSpPr>
          <p:nvPr>
            <p:ph type="sldNum" sz="quarter" idx="12"/>
          </p:nvPr>
        </p:nvSpPr>
        <p:spPr/>
        <p:txBody>
          <a:bodyPr/>
          <a:lstStyle/>
          <a:p>
            <a:fld id="{B3C8D34D-C890-40B5-A129-57F713BE0812}" type="slidenum">
              <a:rPr lang="en-US" smtClean="0"/>
              <a:t>38</a:t>
            </a:fld>
            <a:endParaRPr lang="en-US" dirty="0"/>
          </a:p>
        </p:txBody>
      </p:sp>
    </p:spTree>
    <p:extLst>
      <p:ext uri="{BB962C8B-B14F-4D97-AF65-F5344CB8AC3E}">
        <p14:creationId xmlns:p14="http://schemas.microsoft.com/office/powerpoint/2010/main" val="10203117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Billede 8" descr="dreamstime_Handshake.jpg"/>
          <p:cNvPicPr>
            <a:picLocks noChangeAspect="1"/>
          </p:cNvPicPr>
          <p:nvPr/>
        </p:nvPicPr>
        <p:blipFill rotWithShape="1">
          <a:blip r:embed="rId3"/>
          <a:srcRect t="62801"/>
          <a:stretch/>
        </p:blipFill>
        <p:spPr bwMode="auto">
          <a:xfrm>
            <a:off x="0" y="2959128"/>
            <a:ext cx="9180513" cy="3333750"/>
          </a:xfrm>
          <a:prstGeom prst="rect">
            <a:avLst/>
          </a:prstGeom>
          <a:noFill/>
          <a:ln w="9525">
            <a:noFill/>
            <a:miter lim="800000"/>
            <a:headEnd/>
            <a:tailEnd/>
          </a:ln>
        </p:spPr>
      </p:pic>
      <p:sp>
        <p:nvSpPr>
          <p:cNvPr id="12" name="Rektangel 11"/>
          <p:cNvSpPr/>
          <p:nvPr/>
        </p:nvSpPr>
        <p:spPr>
          <a:xfrm>
            <a:off x="0" y="6140450"/>
            <a:ext cx="9180513" cy="742950"/>
          </a:xfrm>
          <a:prstGeom prst="rect">
            <a:avLst/>
          </a:prstGeom>
          <a:solidFill>
            <a:srgbClr val="00206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b="1" noProof="1">
              <a:solidFill>
                <a:srgbClr val="FFFFFF"/>
              </a:solidFill>
              <a:latin typeface="Arial" pitchFamily="34" charset="0"/>
            </a:endParaRPr>
          </a:p>
        </p:txBody>
      </p:sp>
      <p:sp>
        <p:nvSpPr>
          <p:cNvPr id="21509" name="Rectangle 5"/>
          <p:cNvSpPr txBox="1">
            <a:spLocks noChangeArrowheads="1"/>
          </p:cNvSpPr>
          <p:nvPr/>
        </p:nvSpPr>
        <p:spPr bwMode="gray">
          <a:xfrm>
            <a:off x="679450" y="1713459"/>
            <a:ext cx="7457470" cy="600075"/>
          </a:xfrm>
          <a:prstGeom prst="rect">
            <a:avLst/>
          </a:prstGeom>
          <a:noFill/>
          <a:ln w="9525">
            <a:noFill/>
            <a:miter lim="800000"/>
            <a:headEnd/>
            <a:tailEnd/>
          </a:ln>
        </p:spPr>
        <p:txBody>
          <a:bodyPr lIns="0" rIns="0" anchor="ctr"/>
          <a:lstStyle/>
          <a:p>
            <a:pPr algn="ctr"/>
            <a:r>
              <a:rPr lang="sr-Latn-CS" sz="2800" b="1" dirty="0">
                <a:solidFill>
                  <a:srgbClr val="000000"/>
                </a:solidFill>
                <a:latin typeface="Tahoma" pitchFamily="34" charset="0"/>
                <a:ea typeface="Tahoma" pitchFamily="34" charset="0"/>
                <a:cs typeface="Tahoma" pitchFamily="34" charset="0"/>
              </a:rPr>
              <a:t>Personalization in e-learning </a:t>
            </a:r>
            <a:r>
              <a:rPr lang="sr-Latn-CS" sz="2800" b="1" dirty="0" smtClean="0">
                <a:solidFill>
                  <a:srgbClr val="000000"/>
                </a:solidFill>
                <a:latin typeface="Tahoma" pitchFamily="34" charset="0"/>
                <a:ea typeface="Tahoma" pitchFamily="34" charset="0"/>
                <a:cs typeface="Tahoma" pitchFamily="34" charset="0"/>
              </a:rPr>
              <a:t>systems</a:t>
            </a:r>
            <a:endParaRPr lang="en-US" sz="2800" b="1" dirty="0" smtClean="0">
              <a:solidFill>
                <a:srgbClr val="000000"/>
              </a:solidFill>
              <a:latin typeface="Tahoma" pitchFamily="34" charset="0"/>
              <a:ea typeface="Tahoma" pitchFamily="34" charset="0"/>
              <a:cs typeface="Tahoma" pitchFamily="34" charset="0"/>
            </a:endParaRPr>
          </a:p>
        </p:txBody>
      </p:sp>
      <p:sp>
        <p:nvSpPr>
          <p:cNvPr id="21510" name="Rectangle 4"/>
          <p:cNvSpPr>
            <a:spLocks noChangeArrowheads="1"/>
          </p:cNvSpPr>
          <p:nvPr/>
        </p:nvSpPr>
        <p:spPr bwMode="gray">
          <a:xfrm>
            <a:off x="6619165" y="6162675"/>
            <a:ext cx="2000534" cy="358775"/>
          </a:xfrm>
          <a:prstGeom prst="rect">
            <a:avLst/>
          </a:prstGeom>
          <a:noFill/>
          <a:ln w="9525">
            <a:noFill/>
            <a:miter lim="800000"/>
            <a:headEnd/>
            <a:tailEnd/>
          </a:ln>
        </p:spPr>
        <p:txBody>
          <a:bodyPr lIns="0" tIns="0" rIns="0" bIns="0" anchor="ctr"/>
          <a:lstStyle/>
          <a:p>
            <a:pPr algn="r" defTabSz="801688"/>
            <a:endParaRPr lang="en-US" sz="1400" b="1" dirty="0">
              <a:solidFill>
                <a:schemeClr val="bg1"/>
              </a:solidFill>
            </a:endParaRPr>
          </a:p>
        </p:txBody>
      </p:sp>
      <p:sp>
        <p:nvSpPr>
          <p:cNvPr id="21511" name="Rectangle 4"/>
          <p:cNvSpPr>
            <a:spLocks noChangeArrowheads="1"/>
          </p:cNvSpPr>
          <p:nvPr/>
        </p:nvSpPr>
        <p:spPr bwMode="gray">
          <a:xfrm>
            <a:off x="177421" y="6332537"/>
            <a:ext cx="2810183" cy="358775"/>
          </a:xfrm>
          <a:prstGeom prst="rect">
            <a:avLst/>
          </a:prstGeom>
          <a:noFill/>
          <a:ln w="9525">
            <a:noFill/>
            <a:miter lim="800000"/>
            <a:headEnd/>
            <a:tailEnd/>
          </a:ln>
        </p:spPr>
        <p:txBody>
          <a:bodyPr lIns="0" tIns="0" rIns="0" bIns="0" anchor="ctr"/>
          <a:lstStyle/>
          <a:p>
            <a:pPr defTabSz="801688"/>
            <a:r>
              <a:rPr lang="en-US" sz="1400" b="1" dirty="0" smtClean="0">
                <a:solidFill>
                  <a:schemeClr val="bg1"/>
                </a:solidFill>
              </a:rPr>
              <a:t>Workshop 2014, </a:t>
            </a:r>
            <a:r>
              <a:rPr lang="en-US" sz="1400" b="1" dirty="0" err="1">
                <a:solidFill>
                  <a:schemeClr val="bg1"/>
                </a:solidFill>
              </a:rPr>
              <a:t>Sinaia</a:t>
            </a:r>
            <a:r>
              <a:rPr lang="sr-Latn-RS" sz="1400" b="1" dirty="0">
                <a:solidFill>
                  <a:schemeClr val="bg1"/>
                </a:solidFill>
              </a:rPr>
              <a:t>, </a:t>
            </a:r>
            <a:r>
              <a:rPr lang="en-US" sz="1400" b="1" dirty="0">
                <a:solidFill>
                  <a:schemeClr val="bg1"/>
                </a:solidFill>
              </a:rPr>
              <a:t>Romania</a:t>
            </a:r>
          </a:p>
          <a:p>
            <a:pPr defTabSz="801688"/>
            <a:endParaRPr lang="en-US" sz="1400" b="1" dirty="0">
              <a:solidFill>
                <a:schemeClr val="bg1"/>
              </a:solidFill>
            </a:endParaRPr>
          </a:p>
        </p:txBody>
      </p:sp>
      <p:sp>
        <p:nvSpPr>
          <p:cNvPr id="2" name="Rectangle 1"/>
          <p:cNvSpPr/>
          <p:nvPr/>
        </p:nvSpPr>
        <p:spPr>
          <a:xfrm>
            <a:off x="2459888" y="2959128"/>
            <a:ext cx="4216282" cy="1384995"/>
          </a:xfrm>
          <a:prstGeom prst="rect">
            <a:avLst/>
          </a:prstGeom>
        </p:spPr>
        <p:txBody>
          <a:bodyPr wrap="none">
            <a:spAutoFit/>
          </a:bodyPr>
          <a:lstStyle/>
          <a:p>
            <a:pPr algn="ctr" defTabSz="801688">
              <a:spcBef>
                <a:spcPts val="600"/>
              </a:spcBef>
            </a:pPr>
            <a:r>
              <a:rPr lang="en-US" sz="14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p</a:t>
            </a:r>
            <a:r>
              <a:rPr lang="sr-Latn-RS" sz="14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rof</a:t>
            </a:r>
            <a:r>
              <a:rPr lang="sr-Latn-RS" sz="1400" b="1" dirty="0">
                <a:solidFill>
                  <a:srgbClr val="000000"/>
                </a:solidFill>
                <a:latin typeface="Tahoma" panose="020B0604030504040204" pitchFamily="34" charset="0"/>
                <a:ea typeface="Tahoma" panose="020B0604030504040204" pitchFamily="34" charset="0"/>
                <a:cs typeface="Tahoma" panose="020B0604030504040204" pitchFamily="34" charset="0"/>
              </a:rPr>
              <a:t>. dr </a:t>
            </a:r>
            <a:r>
              <a:rPr lang="sr-Latn-RS" sz="14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Mirja</a:t>
            </a:r>
            <a:r>
              <a:rPr lang="en-US" sz="14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n</a:t>
            </a:r>
            <a:r>
              <a:rPr lang="sr-Latn-RS" sz="14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a</a:t>
            </a:r>
            <a:r>
              <a:rPr lang="en-US" sz="14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sr-Latn-RS" sz="14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Ivanović</a:t>
            </a:r>
            <a:endParaRPr lang="en-US" sz="1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lvl="0" algn="ctr" defTabSz="801688"/>
            <a:r>
              <a:rPr lang="en-US" sz="1400" b="1" dirty="0" err="1">
                <a:solidFill>
                  <a:srgbClr val="000000"/>
                </a:solidFill>
                <a:latin typeface="Tahoma" panose="020B0604030504040204" pitchFamily="34" charset="0"/>
                <a:ea typeface="Tahoma" panose="020B0604030504040204" pitchFamily="34" charset="0"/>
                <a:cs typeface="Tahoma" panose="020B0604030504040204" pitchFamily="34" charset="0"/>
              </a:rPr>
              <a:t>dr</a:t>
            </a:r>
            <a:r>
              <a:rPr lang="en-US" sz="1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sr-Latn-RS" sz="1400" b="1" dirty="0">
                <a:solidFill>
                  <a:srgbClr val="000000"/>
                </a:solidFill>
                <a:latin typeface="Tahoma" panose="020B0604030504040204" pitchFamily="34" charset="0"/>
                <a:ea typeface="Tahoma" panose="020B0604030504040204" pitchFamily="34" charset="0"/>
                <a:cs typeface="Tahoma" panose="020B0604030504040204" pitchFamily="34" charset="0"/>
              </a:rPr>
              <a:t>Aleksandra </a:t>
            </a:r>
            <a:r>
              <a:rPr lang="sr-Latn-RS" sz="14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Klašnja-Milićević</a:t>
            </a:r>
            <a:endParaRPr lang="en-US" sz="1400" b="1"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lvl="0" algn="ctr" defTabSz="801688"/>
            <a:endParaRPr lang="en-US" sz="1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lvl="0" algn="r" defTabSz="801688"/>
            <a:endParaRPr lang="en-US" sz="1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lvl="0" algn="r" defTabSz="801688"/>
            <a:r>
              <a:rPr lang="en-US" sz="1400" b="1" dirty="0">
                <a:solidFill>
                  <a:srgbClr val="000000"/>
                </a:solidFill>
                <a:latin typeface="Tahoma" panose="020B0604030504040204" pitchFamily="34" charset="0"/>
                <a:ea typeface="Tahoma" panose="020B0604030504040204" pitchFamily="34" charset="0"/>
                <a:cs typeface="Tahoma" panose="020B0604030504040204" pitchFamily="34" charset="0"/>
              </a:rPr>
              <a:t>Department of Mathematics and Informatics</a:t>
            </a:r>
          </a:p>
          <a:p>
            <a:pPr lvl="0" algn="ctr" defTabSz="801688"/>
            <a:r>
              <a:rPr lang="en-US" sz="1400" b="1" dirty="0">
                <a:solidFill>
                  <a:srgbClr val="000000"/>
                </a:solidFill>
                <a:latin typeface="Tahoma" panose="020B0604030504040204" pitchFamily="34" charset="0"/>
                <a:ea typeface="Tahoma" panose="020B0604030504040204" pitchFamily="34" charset="0"/>
                <a:cs typeface="Tahoma" panose="020B0604030504040204" pitchFamily="34" charset="0"/>
              </a:rPr>
              <a:t> Faculty of </a:t>
            </a:r>
            <a:r>
              <a:rPr lang="en-US" sz="14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Sciences, </a:t>
            </a:r>
            <a:r>
              <a:rPr lang="en-US" sz="1400" b="1" dirty="0">
                <a:solidFill>
                  <a:srgbClr val="000000"/>
                </a:solidFill>
                <a:latin typeface="Tahoma" panose="020B0604030504040204" pitchFamily="34" charset="0"/>
                <a:ea typeface="Tahoma" panose="020B0604030504040204" pitchFamily="34" charset="0"/>
                <a:cs typeface="Tahoma" panose="020B0604030504040204" pitchFamily="34" charset="0"/>
              </a:rPr>
              <a:t>Novi Sad </a:t>
            </a:r>
            <a:endParaRPr lang="sr-Latn-RS" sz="1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5"/>
          <p:cNvSpPr txBox="1">
            <a:spLocks noChangeArrowheads="1"/>
          </p:cNvSpPr>
          <p:nvPr/>
        </p:nvSpPr>
        <p:spPr bwMode="gray">
          <a:xfrm>
            <a:off x="839295" y="2286288"/>
            <a:ext cx="7457470" cy="600075"/>
          </a:xfrm>
          <a:prstGeom prst="rect">
            <a:avLst/>
          </a:prstGeom>
          <a:noFill/>
          <a:ln w="9525">
            <a:noFill/>
            <a:miter lim="800000"/>
            <a:headEnd/>
            <a:tailEnd/>
          </a:ln>
        </p:spPr>
        <p:txBody>
          <a:bodyPr lIns="0" rIns="0" anchor="ctr"/>
          <a:lstStyle/>
          <a:p>
            <a:pPr algn="ctr"/>
            <a:endParaRPr lang="en-US" sz="2000" b="1" dirty="0">
              <a:solidFill>
                <a:srgbClr val="00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2193177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Outline</a:t>
            </a:r>
            <a:endParaRPr lang="en-US" dirty="0"/>
          </a:p>
        </p:txBody>
      </p:sp>
      <p:sp>
        <p:nvSpPr>
          <p:cNvPr id="4" name="Footer Placeholder 3"/>
          <p:cNvSpPr>
            <a:spLocks noGrp="1"/>
          </p:cNvSpPr>
          <p:nvPr>
            <p:ph type="ftr" sz="quarter" idx="11"/>
          </p:nvPr>
        </p:nvSpPr>
        <p:spPr/>
        <p:txBody>
          <a:bodyPr/>
          <a:lstStyle/>
          <a:p>
            <a:r>
              <a:rPr lang="en-US" dirty="0"/>
              <a:t>Workshop 2014</a:t>
            </a:r>
            <a:r>
              <a:rPr lang="sr-Latn-RS" dirty="0"/>
              <a:t>,</a:t>
            </a:r>
            <a:r>
              <a:rPr lang="en-US" dirty="0"/>
              <a:t> </a:t>
            </a:r>
            <a:r>
              <a:rPr lang="en-US" dirty="0" err="1"/>
              <a:t>Sinaia</a:t>
            </a:r>
            <a:r>
              <a:rPr lang="en-US" dirty="0"/>
              <a:t>, Romania</a:t>
            </a:r>
          </a:p>
        </p:txBody>
      </p:sp>
      <p:sp>
        <p:nvSpPr>
          <p:cNvPr id="5" name="Slide Number Placeholder 4"/>
          <p:cNvSpPr>
            <a:spLocks noGrp="1"/>
          </p:cNvSpPr>
          <p:nvPr>
            <p:ph type="sldNum" sz="quarter" idx="12"/>
          </p:nvPr>
        </p:nvSpPr>
        <p:spPr/>
        <p:txBody>
          <a:bodyPr/>
          <a:lstStyle/>
          <a:p>
            <a:fld id="{B3C8D34D-C890-40B5-A129-57F713BE0812}" type="slidenum">
              <a:rPr lang="en-US" smtClean="0"/>
              <a:t>4</a:t>
            </a:fld>
            <a:endParaRPr lang="en-US" dirty="0"/>
          </a:p>
        </p:txBody>
      </p:sp>
      <p:sp>
        <p:nvSpPr>
          <p:cNvPr id="6" name="Rektangel 30"/>
          <p:cNvSpPr>
            <a:spLocks noChangeArrowheads="1"/>
          </p:cNvSpPr>
          <p:nvPr/>
        </p:nvSpPr>
        <p:spPr bwMode="auto">
          <a:xfrm>
            <a:off x="1013618" y="2161759"/>
            <a:ext cx="7693653" cy="354012"/>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endParaRPr lang="sr-Latn-RS" sz="1600" b="1" dirty="0" smtClean="0">
              <a:solidFill>
                <a:schemeClr val="bg1"/>
              </a:solidFill>
            </a:endParaRPr>
          </a:p>
        </p:txBody>
      </p:sp>
      <p:sp>
        <p:nvSpPr>
          <p:cNvPr id="10" name="Rektangel 34"/>
          <p:cNvSpPr>
            <a:spLocks noChangeArrowheads="1"/>
          </p:cNvSpPr>
          <p:nvPr/>
        </p:nvSpPr>
        <p:spPr bwMode="auto">
          <a:xfrm>
            <a:off x="1013618" y="2590384"/>
            <a:ext cx="7693654" cy="352425"/>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chemeClr val="bg1"/>
              </a:solidFill>
              <a:latin typeface="Arial" pitchFamily="34" charset="0"/>
              <a:ea typeface="ＭＳ Ｐゴシック" pitchFamily="-97" charset="-128"/>
            </a:endParaRPr>
          </a:p>
        </p:txBody>
      </p:sp>
      <p:sp>
        <p:nvSpPr>
          <p:cNvPr id="13" name="Tekstboks 44"/>
          <p:cNvSpPr txBox="1">
            <a:spLocks noChangeArrowheads="1"/>
          </p:cNvSpPr>
          <p:nvPr/>
        </p:nvSpPr>
        <p:spPr bwMode="auto">
          <a:xfrm>
            <a:off x="1074644" y="2177425"/>
            <a:ext cx="7289042" cy="338554"/>
          </a:xfrm>
          <a:prstGeom prst="rect">
            <a:avLst/>
          </a:prstGeom>
          <a:noFill/>
          <a:ln w="9525">
            <a:noFill/>
            <a:miter lim="800000"/>
            <a:headEnd/>
            <a:tailEnd/>
          </a:ln>
        </p:spPr>
        <p:txBody>
          <a:bodyPr wrap="square">
            <a:spAutoFit/>
          </a:bodyPr>
          <a:lstStyle/>
          <a:p>
            <a:r>
              <a:rPr lang="en-US" sz="1600" b="1" dirty="0" smtClean="0">
                <a:solidFill>
                  <a:schemeClr val="bg1"/>
                </a:solidFill>
              </a:rPr>
              <a:t>Introduction</a:t>
            </a:r>
            <a:endParaRPr lang="da-DK" sz="1600" b="1" dirty="0">
              <a:solidFill>
                <a:schemeClr val="bg1"/>
              </a:solidFill>
            </a:endParaRPr>
          </a:p>
        </p:txBody>
      </p:sp>
      <p:sp>
        <p:nvSpPr>
          <p:cNvPr id="17" name="Tekstboks 48"/>
          <p:cNvSpPr txBox="1">
            <a:spLocks noChangeArrowheads="1"/>
          </p:cNvSpPr>
          <p:nvPr/>
        </p:nvSpPr>
        <p:spPr bwMode="auto">
          <a:xfrm>
            <a:off x="1048543" y="2631659"/>
            <a:ext cx="7658729" cy="338554"/>
          </a:xfrm>
          <a:prstGeom prst="rect">
            <a:avLst/>
          </a:prstGeom>
          <a:solidFill>
            <a:srgbClr val="61E189"/>
          </a:solidFill>
          <a:ln w="9525">
            <a:noFill/>
            <a:miter lim="800000"/>
            <a:headEnd/>
            <a:tailEnd/>
          </a:ln>
        </p:spPr>
        <p:txBody>
          <a:bodyPr wrap="square">
            <a:spAutoFit/>
          </a:bodyPr>
          <a:lstStyle/>
          <a:p>
            <a:r>
              <a:rPr lang="en-US" sz="1600" b="1" dirty="0">
                <a:solidFill>
                  <a:schemeClr val="bg1"/>
                </a:solidFill>
              </a:rPr>
              <a:t>Recommender Systems, Collaborative </a:t>
            </a:r>
            <a:r>
              <a:rPr lang="en-US" sz="1600" b="1" dirty="0" smtClean="0">
                <a:solidFill>
                  <a:schemeClr val="bg1"/>
                </a:solidFill>
              </a:rPr>
              <a:t>tagging, </a:t>
            </a:r>
            <a:r>
              <a:rPr lang="sr-Latn-RS" sz="1600" b="1" dirty="0">
                <a:solidFill>
                  <a:schemeClr val="bg1"/>
                </a:solidFill>
              </a:rPr>
              <a:t>T</a:t>
            </a:r>
            <a:r>
              <a:rPr lang="en-US" sz="1600" b="1" dirty="0" err="1">
                <a:solidFill>
                  <a:schemeClr val="bg1"/>
                </a:solidFill>
              </a:rPr>
              <a:t>ag</a:t>
            </a:r>
            <a:r>
              <a:rPr lang="en-US" sz="1600" b="1" dirty="0">
                <a:solidFill>
                  <a:schemeClr val="bg1"/>
                </a:solidFill>
              </a:rPr>
              <a:t>-based </a:t>
            </a:r>
            <a:r>
              <a:rPr lang="en-US" sz="1600" b="1" dirty="0" smtClean="0">
                <a:solidFill>
                  <a:schemeClr val="bg1"/>
                </a:solidFill>
              </a:rPr>
              <a:t>Personalized RS  </a:t>
            </a:r>
            <a:endParaRPr lang="da-DK" sz="1600" b="1" dirty="0">
              <a:solidFill>
                <a:schemeClr val="bg1"/>
              </a:solidFill>
            </a:endParaRPr>
          </a:p>
        </p:txBody>
      </p:sp>
      <p:sp>
        <p:nvSpPr>
          <p:cNvPr id="20" name="Tekstboks 53"/>
          <p:cNvSpPr txBox="1">
            <a:spLocks noChangeArrowheads="1"/>
          </p:cNvSpPr>
          <p:nvPr/>
        </p:nvSpPr>
        <p:spPr bwMode="auto">
          <a:xfrm>
            <a:off x="276308" y="2201446"/>
            <a:ext cx="304800" cy="369888"/>
          </a:xfrm>
          <a:prstGeom prst="rect">
            <a:avLst/>
          </a:prstGeom>
          <a:noFill/>
          <a:ln w="9525">
            <a:noFill/>
            <a:miter lim="800000"/>
            <a:headEnd/>
            <a:tailEnd/>
          </a:ln>
        </p:spPr>
        <p:txBody>
          <a:bodyPr>
            <a:spAutoFit/>
          </a:bodyPr>
          <a:lstStyle/>
          <a:p>
            <a:r>
              <a:rPr lang="da-DK" dirty="0">
                <a:solidFill>
                  <a:srgbClr val="CE22C2"/>
                </a:solidFill>
                <a:latin typeface="Zapf Dingbats" charset="2"/>
              </a:rPr>
              <a:t>✓</a:t>
            </a:r>
            <a:endParaRPr lang="da-DK" dirty="0">
              <a:solidFill>
                <a:srgbClr val="CE22C2"/>
              </a:solidFill>
            </a:endParaRPr>
          </a:p>
        </p:txBody>
      </p:sp>
      <p:grpSp>
        <p:nvGrpSpPr>
          <p:cNvPr id="21" name="Gruppe 68"/>
          <p:cNvGrpSpPr>
            <a:grpSpLocks/>
          </p:cNvGrpSpPr>
          <p:nvPr/>
        </p:nvGrpSpPr>
        <p:grpSpPr bwMode="auto">
          <a:xfrm>
            <a:off x="629444" y="2172871"/>
            <a:ext cx="344488" cy="2479675"/>
            <a:chOff x="876300" y="2511425"/>
            <a:chExt cx="344488" cy="2479675"/>
          </a:xfrm>
          <a:solidFill>
            <a:srgbClr val="002060"/>
          </a:solidFill>
        </p:grpSpPr>
        <p:grpSp>
          <p:nvGrpSpPr>
            <p:cNvPr id="22" name="Gruppe 51"/>
            <p:cNvGrpSpPr/>
            <p:nvPr/>
          </p:nvGrpSpPr>
          <p:grpSpPr>
            <a:xfrm>
              <a:off x="876300" y="2511425"/>
              <a:ext cx="344488" cy="2479675"/>
              <a:chOff x="876300" y="2511425"/>
              <a:chExt cx="344488" cy="2479675"/>
            </a:xfrm>
            <a:grpFill/>
            <a:effectLst>
              <a:outerShdw blurRad="50800" dist="38100" dir="2700000" algn="tl" rotWithShape="0">
                <a:prstClr val="black">
                  <a:alpha val="40000"/>
                </a:prstClr>
              </a:outerShdw>
            </a:effectLst>
          </p:grpSpPr>
          <p:sp>
            <p:nvSpPr>
              <p:cNvPr id="30" name="Rektangel 9"/>
              <p:cNvSpPr>
                <a:spLocks noChangeArrowheads="1"/>
              </p:cNvSpPr>
              <p:nvPr/>
            </p:nvSpPr>
            <p:spPr bwMode="auto">
              <a:xfrm>
                <a:off x="876300" y="2936875"/>
                <a:ext cx="344488" cy="344488"/>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grpSp>
            <p:nvGrpSpPr>
              <p:cNvPr id="31" name="Gruppe 50"/>
              <p:cNvGrpSpPr/>
              <p:nvPr/>
            </p:nvGrpSpPr>
            <p:grpSpPr>
              <a:xfrm>
                <a:off x="876300" y="2511425"/>
                <a:ext cx="344488" cy="2479675"/>
                <a:chOff x="876300" y="2511425"/>
                <a:chExt cx="344488" cy="2479675"/>
              </a:xfrm>
              <a:grpFill/>
            </p:grpSpPr>
            <p:sp>
              <p:nvSpPr>
                <p:cNvPr id="32" name="Rektangel 20"/>
                <p:cNvSpPr>
                  <a:spLocks noChangeArrowheads="1"/>
                </p:cNvSpPr>
                <p:nvPr/>
              </p:nvSpPr>
              <p:spPr bwMode="auto">
                <a:xfrm>
                  <a:off x="876300" y="4221163"/>
                  <a:ext cx="344488" cy="342900"/>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grpSp>
              <p:nvGrpSpPr>
                <p:cNvPr id="33" name="Gruppe 49"/>
                <p:cNvGrpSpPr/>
                <p:nvPr/>
              </p:nvGrpSpPr>
              <p:grpSpPr>
                <a:xfrm>
                  <a:off x="876300" y="2511425"/>
                  <a:ext cx="344488" cy="2479675"/>
                  <a:chOff x="876300" y="2511425"/>
                  <a:chExt cx="344488" cy="2479675"/>
                </a:xfrm>
                <a:grpFill/>
              </p:grpSpPr>
              <p:sp>
                <p:nvSpPr>
                  <p:cNvPr id="34" name="Rektangel 7"/>
                  <p:cNvSpPr>
                    <a:spLocks noChangeArrowheads="1"/>
                  </p:cNvSpPr>
                  <p:nvPr/>
                </p:nvSpPr>
                <p:spPr bwMode="auto">
                  <a:xfrm>
                    <a:off x="876300" y="2511425"/>
                    <a:ext cx="344488" cy="342900"/>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35" name="Rektangel 11"/>
                  <p:cNvSpPr>
                    <a:spLocks noChangeArrowheads="1"/>
                  </p:cNvSpPr>
                  <p:nvPr/>
                </p:nvSpPr>
                <p:spPr bwMode="auto">
                  <a:xfrm>
                    <a:off x="876300" y="3363913"/>
                    <a:ext cx="344488" cy="344487"/>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36" name="Rektangel 13"/>
                  <p:cNvSpPr>
                    <a:spLocks noChangeArrowheads="1"/>
                  </p:cNvSpPr>
                  <p:nvPr/>
                </p:nvSpPr>
                <p:spPr bwMode="auto">
                  <a:xfrm>
                    <a:off x="876300" y="3790950"/>
                    <a:ext cx="344488" cy="347663"/>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37" name="Rektangel 23"/>
                  <p:cNvSpPr>
                    <a:spLocks noChangeArrowheads="1"/>
                  </p:cNvSpPr>
                  <p:nvPr/>
                </p:nvSpPr>
                <p:spPr bwMode="auto">
                  <a:xfrm>
                    <a:off x="876300" y="4646613"/>
                    <a:ext cx="344488" cy="344487"/>
                  </a:xfrm>
                  <a:prstGeom prst="rect">
                    <a:avLst/>
                  </a:prstGeom>
                  <a:grp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grpSp>
          </p:grpSp>
        </p:grpSp>
        <p:sp>
          <p:nvSpPr>
            <p:cNvPr id="23" name="Tekstboks 54"/>
            <p:cNvSpPr txBox="1">
              <a:spLocks noChangeArrowheads="1"/>
            </p:cNvSpPr>
            <p:nvPr/>
          </p:nvSpPr>
          <p:spPr bwMode="auto">
            <a:xfrm>
              <a:off x="890588" y="2547938"/>
              <a:ext cx="322262" cy="274637"/>
            </a:xfrm>
            <a:prstGeom prst="rect">
              <a:avLst/>
            </a:prstGeom>
            <a:grpFill/>
            <a:ln w="9525">
              <a:noFill/>
              <a:miter lim="800000"/>
              <a:headEnd/>
              <a:tailEnd/>
            </a:ln>
            <a:effectLst>
              <a:outerShdw blurRad="63500" dist="23000" dir="5400000" rotWithShape="0">
                <a:srgbClr val="000000">
                  <a:alpha val="34999"/>
                </a:srgbClr>
              </a:outerShdw>
            </a:effectLst>
          </p:spPr>
          <p:txBody>
            <a:bodyPr anchor="ctr"/>
            <a:lstStyle/>
            <a:p>
              <a:pPr indent="-342900" algn="ctr">
                <a:defRPr/>
              </a:pPr>
              <a:r>
                <a:rPr lang="da-DK" sz="1200" noProof="1">
                  <a:solidFill>
                    <a:srgbClr val="FFFFFF"/>
                  </a:solidFill>
                  <a:latin typeface="Arial" pitchFamily="34" charset="0"/>
                  <a:ea typeface="ＭＳ Ｐゴシック" pitchFamily="-97" charset="-128"/>
                </a:rPr>
                <a:t>1</a:t>
              </a:r>
            </a:p>
          </p:txBody>
        </p:sp>
        <p:sp>
          <p:nvSpPr>
            <p:cNvPr id="24" name="Tekstboks 58"/>
            <p:cNvSpPr txBox="1">
              <a:spLocks noChangeArrowheads="1"/>
            </p:cNvSpPr>
            <p:nvPr/>
          </p:nvSpPr>
          <p:spPr bwMode="auto">
            <a:xfrm>
              <a:off x="890588" y="2986088"/>
              <a:ext cx="322262" cy="276225"/>
            </a:xfrm>
            <a:prstGeom prst="rect">
              <a:avLst/>
            </a:prstGeom>
            <a:grpFill/>
            <a:ln w="9525">
              <a:noFill/>
              <a:miter lim="800000"/>
              <a:headEnd/>
              <a:tailEnd/>
            </a:ln>
            <a:effectLst>
              <a:outerShdw blurRad="63500" dist="23000" dir="5400000" rotWithShape="0">
                <a:srgbClr val="000000">
                  <a:alpha val="34999"/>
                </a:srgbClr>
              </a:outerShdw>
            </a:effectLst>
          </p:spPr>
          <p:txBody>
            <a:bodyPr anchor="ctr"/>
            <a:lstStyle/>
            <a:p>
              <a:pPr indent="-342900" algn="ctr">
                <a:defRPr/>
              </a:pPr>
              <a:r>
                <a:rPr lang="da-DK" sz="1200" noProof="1">
                  <a:solidFill>
                    <a:srgbClr val="FFFFFF"/>
                  </a:solidFill>
                  <a:latin typeface="Arial" pitchFamily="34" charset="0"/>
                  <a:ea typeface="ＭＳ Ｐゴシック" pitchFamily="-97" charset="-128"/>
                </a:rPr>
                <a:t>2</a:t>
              </a:r>
            </a:p>
          </p:txBody>
        </p:sp>
        <p:sp>
          <p:nvSpPr>
            <p:cNvPr id="25" name="Tekstboks 59"/>
            <p:cNvSpPr txBox="1">
              <a:spLocks noChangeArrowheads="1"/>
            </p:cNvSpPr>
            <p:nvPr/>
          </p:nvSpPr>
          <p:spPr bwMode="auto">
            <a:xfrm>
              <a:off x="890588" y="3400425"/>
              <a:ext cx="322262" cy="276225"/>
            </a:xfrm>
            <a:prstGeom prst="rect">
              <a:avLst/>
            </a:prstGeom>
            <a:grpFill/>
            <a:ln w="9525">
              <a:noFill/>
              <a:miter lim="800000"/>
              <a:headEnd/>
              <a:tailEnd/>
            </a:ln>
            <a:effectLst>
              <a:outerShdw blurRad="63500" dist="23000" dir="5400000" rotWithShape="0">
                <a:srgbClr val="000000">
                  <a:alpha val="34999"/>
                </a:srgbClr>
              </a:outerShdw>
            </a:effectLst>
          </p:spPr>
          <p:txBody>
            <a:bodyPr anchor="ctr"/>
            <a:lstStyle/>
            <a:p>
              <a:pPr indent="-342900" algn="ctr">
                <a:defRPr/>
              </a:pPr>
              <a:r>
                <a:rPr lang="da-DK" sz="1200" noProof="1">
                  <a:solidFill>
                    <a:srgbClr val="FFFFFF"/>
                  </a:solidFill>
                  <a:latin typeface="Arial" pitchFamily="34" charset="0"/>
                  <a:ea typeface="ＭＳ Ｐゴシック" pitchFamily="-97" charset="-128"/>
                </a:rPr>
                <a:t>3</a:t>
              </a:r>
            </a:p>
          </p:txBody>
        </p:sp>
        <p:sp>
          <p:nvSpPr>
            <p:cNvPr id="26" name="Tekstboks 61"/>
            <p:cNvSpPr txBox="1">
              <a:spLocks noChangeArrowheads="1"/>
            </p:cNvSpPr>
            <p:nvPr/>
          </p:nvSpPr>
          <p:spPr bwMode="auto">
            <a:xfrm>
              <a:off x="890588" y="3822700"/>
              <a:ext cx="322262" cy="279400"/>
            </a:xfrm>
            <a:prstGeom prst="rect">
              <a:avLst/>
            </a:prstGeom>
            <a:grpFill/>
            <a:ln w="9525">
              <a:noFill/>
              <a:miter lim="800000"/>
              <a:headEnd/>
              <a:tailEnd/>
            </a:ln>
            <a:effectLst>
              <a:outerShdw blurRad="63500" dist="23000" dir="5400000" rotWithShape="0">
                <a:srgbClr val="000000">
                  <a:alpha val="34999"/>
                </a:srgbClr>
              </a:outerShdw>
            </a:effectLst>
          </p:spPr>
          <p:txBody>
            <a:bodyPr anchor="ctr"/>
            <a:lstStyle/>
            <a:p>
              <a:pPr indent="-342900" algn="ctr">
                <a:defRPr/>
              </a:pPr>
              <a:r>
                <a:rPr lang="da-DK" sz="1200" noProof="1">
                  <a:solidFill>
                    <a:srgbClr val="FFFFFF"/>
                  </a:solidFill>
                  <a:latin typeface="Arial" pitchFamily="34" charset="0"/>
                  <a:ea typeface="ＭＳ Ｐゴシック" pitchFamily="-97" charset="-128"/>
                </a:rPr>
                <a:t>4</a:t>
              </a:r>
            </a:p>
          </p:txBody>
        </p:sp>
        <p:sp>
          <p:nvSpPr>
            <p:cNvPr id="27" name="Tekstboks 63"/>
            <p:cNvSpPr txBox="1">
              <a:spLocks noChangeArrowheads="1"/>
            </p:cNvSpPr>
            <p:nvPr/>
          </p:nvSpPr>
          <p:spPr bwMode="auto">
            <a:xfrm>
              <a:off x="890588" y="4238625"/>
              <a:ext cx="322262" cy="274638"/>
            </a:xfrm>
            <a:prstGeom prst="rect">
              <a:avLst/>
            </a:prstGeom>
            <a:grp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solidFill>
                    <a:schemeClr val="bg1"/>
                  </a:solidFill>
                  <a:latin typeface="Arial" pitchFamily="34" charset="0"/>
                  <a:ea typeface="ＭＳ Ｐゴシック" pitchFamily="-97" charset="-128"/>
                </a:rPr>
                <a:t>5</a:t>
              </a:r>
            </a:p>
          </p:txBody>
        </p:sp>
        <p:sp>
          <p:nvSpPr>
            <p:cNvPr id="28" name="Tekstboks 65"/>
            <p:cNvSpPr txBox="1">
              <a:spLocks noChangeArrowheads="1"/>
            </p:cNvSpPr>
            <p:nvPr/>
          </p:nvSpPr>
          <p:spPr bwMode="auto">
            <a:xfrm>
              <a:off x="890588" y="4683125"/>
              <a:ext cx="322262" cy="276225"/>
            </a:xfrm>
            <a:prstGeom prst="rect">
              <a:avLst/>
            </a:prstGeom>
            <a:grp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solidFill>
                    <a:schemeClr val="bg1"/>
                  </a:solidFill>
                  <a:latin typeface="Arial" pitchFamily="34" charset="0"/>
                  <a:ea typeface="ＭＳ Ｐゴシック" pitchFamily="-97" charset="-128"/>
                </a:rPr>
                <a:t>6</a:t>
              </a:r>
            </a:p>
          </p:txBody>
        </p:sp>
      </p:grpSp>
      <p:sp>
        <p:nvSpPr>
          <p:cNvPr id="43" name="Rektangel 30"/>
          <p:cNvSpPr>
            <a:spLocks noChangeArrowheads="1"/>
          </p:cNvSpPr>
          <p:nvPr/>
        </p:nvSpPr>
        <p:spPr bwMode="auto">
          <a:xfrm>
            <a:off x="1026071" y="3022184"/>
            <a:ext cx="7693653" cy="354012"/>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chemeClr val="bg1"/>
              </a:solidFill>
              <a:latin typeface="Arial" pitchFamily="34" charset="0"/>
              <a:ea typeface="ＭＳ Ｐゴシック" pitchFamily="-97" charset="-128"/>
            </a:endParaRPr>
          </a:p>
        </p:txBody>
      </p:sp>
      <p:sp>
        <p:nvSpPr>
          <p:cNvPr id="44" name="Tekstboks 44"/>
          <p:cNvSpPr txBox="1">
            <a:spLocks noChangeArrowheads="1"/>
          </p:cNvSpPr>
          <p:nvPr/>
        </p:nvSpPr>
        <p:spPr bwMode="auto">
          <a:xfrm>
            <a:off x="1060997" y="3061871"/>
            <a:ext cx="7289042" cy="338554"/>
          </a:xfrm>
          <a:prstGeom prst="rect">
            <a:avLst/>
          </a:prstGeom>
          <a:noFill/>
          <a:ln w="9525">
            <a:noFill/>
            <a:miter lim="800000"/>
            <a:headEnd/>
            <a:tailEnd/>
          </a:ln>
        </p:spPr>
        <p:txBody>
          <a:bodyPr wrap="square">
            <a:spAutoFit/>
          </a:bodyPr>
          <a:lstStyle/>
          <a:p>
            <a:r>
              <a:rPr lang="en-US" sz="1600" b="1" dirty="0">
                <a:solidFill>
                  <a:schemeClr val="bg1"/>
                </a:solidFill>
              </a:rPr>
              <a:t>Recommender Systems in E-learning Environments</a:t>
            </a:r>
            <a:endParaRPr lang="da-DK" sz="1600" b="1" dirty="0">
              <a:solidFill>
                <a:schemeClr val="bg1"/>
              </a:solidFill>
            </a:endParaRPr>
          </a:p>
        </p:txBody>
      </p:sp>
      <p:sp>
        <p:nvSpPr>
          <p:cNvPr id="55" name="Rektangel 30"/>
          <p:cNvSpPr>
            <a:spLocks noChangeArrowheads="1"/>
          </p:cNvSpPr>
          <p:nvPr/>
        </p:nvSpPr>
        <p:spPr bwMode="auto">
          <a:xfrm>
            <a:off x="1026071" y="3462672"/>
            <a:ext cx="7693653" cy="354012"/>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chemeClr val="bg1"/>
              </a:solidFill>
              <a:latin typeface="Arial" pitchFamily="34" charset="0"/>
              <a:ea typeface="ＭＳ Ｐゴシック" pitchFamily="-97" charset="-128"/>
            </a:endParaRPr>
          </a:p>
        </p:txBody>
      </p:sp>
      <p:sp>
        <p:nvSpPr>
          <p:cNvPr id="56" name="Tekstboks 44"/>
          <p:cNvSpPr txBox="1">
            <a:spLocks noChangeArrowheads="1"/>
          </p:cNvSpPr>
          <p:nvPr/>
        </p:nvSpPr>
        <p:spPr bwMode="auto">
          <a:xfrm>
            <a:off x="1060997" y="3502359"/>
            <a:ext cx="7289042" cy="338554"/>
          </a:xfrm>
          <a:prstGeom prst="rect">
            <a:avLst/>
          </a:prstGeom>
          <a:noFill/>
          <a:ln w="9525">
            <a:noFill/>
            <a:miter lim="800000"/>
            <a:headEnd/>
            <a:tailEnd/>
          </a:ln>
        </p:spPr>
        <p:txBody>
          <a:bodyPr wrap="square">
            <a:spAutoFit/>
          </a:bodyPr>
          <a:lstStyle/>
          <a:p>
            <a:r>
              <a:rPr lang="en-US" sz="1600" b="1" dirty="0">
                <a:solidFill>
                  <a:schemeClr val="bg1"/>
                </a:solidFill>
              </a:rPr>
              <a:t>Design, Architecture and Interface of </a:t>
            </a:r>
            <a:r>
              <a:rPr lang="en-US" sz="1600" b="1" dirty="0" err="1">
                <a:solidFill>
                  <a:schemeClr val="bg1"/>
                </a:solidFill>
              </a:rPr>
              <a:t>Protus</a:t>
            </a:r>
            <a:r>
              <a:rPr lang="en-US" sz="1600" b="1" dirty="0">
                <a:solidFill>
                  <a:schemeClr val="bg1"/>
                </a:solidFill>
              </a:rPr>
              <a:t> System</a:t>
            </a:r>
            <a:endParaRPr lang="da-DK" sz="1600" b="1" dirty="0">
              <a:solidFill>
                <a:schemeClr val="bg1"/>
              </a:solidFill>
            </a:endParaRPr>
          </a:p>
        </p:txBody>
      </p:sp>
      <p:sp>
        <p:nvSpPr>
          <p:cNvPr id="57" name="Rektangel 30"/>
          <p:cNvSpPr>
            <a:spLocks noChangeArrowheads="1"/>
          </p:cNvSpPr>
          <p:nvPr/>
        </p:nvSpPr>
        <p:spPr bwMode="auto">
          <a:xfrm>
            <a:off x="1039718" y="3906623"/>
            <a:ext cx="7693653" cy="354012"/>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chemeClr val="bg1"/>
              </a:solidFill>
              <a:latin typeface="Arial" pitchFamily="34" charset="0"/>
              <a:ea typeface="ＭＳ Ｐゴシック" pitchFamily="-97" charset="-128"/>
            </a:endParaRPr>
          </a:p>
        </p:txBody>
      </p:sp>
      <p:sp>
        <p:nvSpPr>
          <p:cNvPr id="58" name="Tekstboks 44"/>
          <p:cNvSpPr txBox="1">
            <a:spLocks noChangeArrowheads="1"/>
          </p:cNvSpPr>
          <p:nvPr/>
        </p:nvSpPr>
        <p:spPr bwMode="auto">
          <a:xfrm>
            <a:off x="1074644" y="3946310"/>
            <a:ext cx="7289042" cy="338554"/>
          </a:xfrm>
          <a:prstGeom prst="rect">
            <a:avLst/>
          </a:prstGeom>
          <a:noFill/>
          <a:ln w="9525">
            <a:noFill/>
            <a:miter lim="800000"/>
            <a:headEnd/>
            <a:tailEnd/>
          </a:ln>
        </p:spPr>
        <p:txBody>
          <a:bodyPr wrap="square">
            <a:spAutoFit/>
          </a:bodyPr>
          <a:lstStyle/>
          <a:p>
            <a:r>
              <a:rPr lang="en-US" sz="1600" b="1" dirty="0">
                <a:solidFill>
                  <a:schemeClr val="bg1"/>
                </a:solidFill>
              </a:rPr>
              <a:t>Evaluation and Discussion</a:t>
            </a:r>
            <a:endParaRPr lang="da-DK" sz="1600" b="1" dirty="0">
              <a:solidFill>
                <a:schemeClr val="bg1"/>
              </a:solidFill>
            </a:endParaRPr>
          </a:p>
        </p:txBody>
      </p:sp>
      <p:sp>
        <p:nvSpPr>
          <p:cNvPr id="59" name="Rektangel 30"/>
          <p:cNvSpPr>
            <a:spLocks noChangeArrowheads="1"/>
          </p:cNvSpPr>
          <p:nvPr/>
        </p:nvSpPr>
        <p:spPr bwMode="auto">
          <a:xfrm>
            <a:off x="1039718" y="4308059"/>
            <a:ext cx="7693653" cy="354012"/>
          </a:xfrm>
          <a:prstGeom prst="rect">
            <a:avLst/>
          </a:prstGeom>
          <a:gradFill rotWithShape="1">
            <a:gsLst>
              <a:gs pos="0">
                <a:schemeClr val="bg2"/>
              </a:gs>
              <a:gs pos="100000">
                <a:schemeClr val="tx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chemeClr val="bg1"/>
              </a:solidFill>
              <a:latin typeface="Arial" pitchFamily="34" charset="0"/>
              <a:ea typeface="ＭＳ Ｐゴシック" pitchFamily="-97" charset="-128"/>
            </a:endParaRPr>
          </a:p>
        </p:txBody>
      </p:sp>
      <p:sp>
        <p:nvSpPr>
          <p:cNvPr id="60" name="Tekstboks 44"/>
          <p:cNvSpPr txBox="1">
            <a:spLocks noChangeArrowheads="1"/>
          </p:cNvSpPr>
          <p:nvPr/>
        </p:nvSpPr>
        <p:spPr bwMode="auto">
          <a:xfrm>
            <a:off x="1074644" y="4347746"/>
            <a:ext cx="7289042" cy="338554"/>
          </a:xfrm>
          <a:prstGeom prst="rect">
            <a:avLst/>
          </a:prstGeom>
          <a:noFill/>
          <a:ln w="9525">
            <a:noFill/>
            <a:miter lim="800000"/>
            <a:headEnd/>
            <a:tailEnd/>
          </a:ln>
        </p:spPr>
        <p:txBody>
          <a:bodyPr wrap="square">
            <a:spAutoFit/>
          </a:bodyPr>
          <a:lstStyle/>
          <a:p>
            <a:r>
              <a:rPr lang="en-US" sz="1600" b="1" dirty="0" smtClean="0">
                <a:solidFill>
                  <a:schemeClr val="bg1"/>
                </a:solidFill>
              </a:rPr>
              <a:t>Conclusions</a:t>
            </a:r>
            <a:endParaRPr lang="da-DK" sz="1600" b="1" dirty="0">
              <a:solidFill>
                <a:schemeClr val="bg1"/>
              </a:solidFill>
            </a:endParaRPr>
          </a:p>
        </p:txBody>
      </p:sp>
    </p:spTree>
    <p:extLst>
      <p:ext uri="{BB962C8B-B14F-4D97-AF65-F5344CB8AC3E}">
        <p14:creationId xmlns:p14="http://schemas.microsoft.com/office/powerpoint/2010/main" val="320320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Recommender systems</a:t>
            </a:r>
            <a:endParaRPr lang="en-US" dirty="0"/>
          </a:p>
        </p:txBody>
      </p:sp>
      <p:sp>
        <p:nvSpPr>
          <p:cNvPr id="3" name="Content Placeholder 2"/>
          <p:cNvSpPr>
            <a:spLocks noGrp="1"/>
          </p:cNvSpPr>
          <p:nvPr>
            <p:ph idx="1"/>
          </p:nvPr>
        </p:nvSpPr>
        <p:spPr/>
        <p:txBody>
          <a:bodyPr>
            <a:normAutofit/>
          </a:bodyPr>
          <a:lstStyle/>
          <a:p>
            <a:pPr marL="381000" indent="-381000">
              <a:spcBef>
                <a:spcPts val="1200"/>
              </a:spcBef>
            </a:pPr>
            <a:r>
              <a:rPr lang="sr-Latn-CS" sz="2000" b="1" dirty="0">
                <a:solidFill>
                  <a:srgbClr val="CE22C2"/>
                </a:solidFill>
              </a:rPr>
              <a:t>Recommender systems </a:t>
            </a:r>
            <a:r>
              <a:rPr lang="sr-Latn-CS" sz="2000" dirty="0"/>
              <a:t>use the opinions of a community of users to help individuals in that community more effectively identify content of interest</a:t>
            </a:r>
          </a:p>
          <a:p>
            <a:pPr marL="800100" lvl="1" indent="-342900">
              <a:spcBef>
                <a:spcPts val="1200"/>
              </a:spcBef>
            </a:pPr>
            <a:r>
              <a:rPr lang="en-GB" sz="1900" dirty="0"/>
              <a:t>E.g. music, books and movies</a:t>
            </a:r>
          </a:p>
          <a:p>
            <a:pPr marL="800100" lvl="1" indent="-342900">
              <a:spcBef>
                <a:spcPts val="1200"/>
              </a:spcBef>
            </a:pPr>
            <a:r>
              <a:rPr lang="en-GB" sz="1900" dirty="0"/>
              <a:t>In </a:t>
            </a:r>
            <a:r>
              <a:rPr lang="en-GB" sz="1900" b="1" dirty="0" err="1"/>
              <a:t>eCommerce</a:t>
            </a:r>
            <a:r>
              <a:rPr lang="en-GB" sz="1900" dirty="0"/>
              <a:t> recommend </a:t>
            </a:r>
            <a:r>
              <a:rPr lang="en-GB" sz="1900" i="1" dirty="0"/>
              <a:t>items</a:t>
            </a:r>
          </a:p>
          <a:p>
            <a:pPr marL="800100" lvl="1" indent="-342900">
              <a:spcBef>
                <a:spcPts val="1200"/>
              </a:spcBef>
            </a:pPr>
            <a:r>
              <a:rPr lang="en-GB" sz="1900" dirty="0"/>
              <a:t>In </a:t>
            </a:r>
            <a:r>
              <a:rPr lang="en-GB" sz="1900" b="1" dirty="0"/>
              <a:t>eLearning</a:t>
            </a:r>
            <a:r>
              <a:rPr lang="en-GB" sz="1900" dirty="0"/>
              <a:t> recommend </a:t>
            </a:r>
            <a:r>
              <a:rPr lang="en-GB" sz="1900" i="1" dirty="0" err="1"/>
              <a:t>conten</a:t>
            </a:r>
            <a:r>
              <a:rPr lang="sr-Latn-CS" sz="1900" i="1" dirty="0"/>
              <a:t>t - learning objects</a:t>
            </a:r>
            <a:endParaRPr lang="en-GB" sz="1900" i="1" dirty="0"/>
          </a:p>
          <a:p>
            <a:pPr marL="381000" indent="-381000">
              <a:spcBef>
                <a:spcPts val="1200"/>
              </a:spcBef>
            </a:pPr>
            <a:r>
              <a:rPr lang="en-GB" sz="2000" dirty="0" smtClean="0"/>
              <a:t>Help </a:t>
            </a:r>
            <a:r>
              <a:rPr lang="sr-Latn-RS" sz="2000" dirty="0" smtClean="0"/>
              <a:t>use</a:t>
            </a:r>
            <a:r>
              <a:rPr lang="en-GB" sz="2000" dirty="0" err="1" smtClean="0"/>
              <a:t>rs</a:t>
            </a:r>
            <a:r>
              <a:rPr lang="en-GB" sz="2000" dirty="0" smtClean="0"/>
              <a:t> </a:t>
            </a:r>
            <a:r>
              <a:rPr lang="en-GB" sz="2000" dirty="0"/>
              <a:t>make </a:t>
            </a:r>
            <a:r>
              <a:rPr lang="en-GB" sz="2000" i="1" dirty="0" smtClean="0"/>
              <a:t>decisions</a:t>
            </a:r>
            <a:endParaRPr lang="sr-Latn-RS" sz="2000" i="1" dirty="0" smtClean="0"/>
          </a:p>
          <a:p>
            <a:pPr marL="381000" indent="-381000">
              <a:spcBef>
                <a:spcPts val="1200"/>
              </a:spcBef>
            </a:pPr>
            <a:r>
              <a:rPr lang="en-GB" sz="2000" dirty="0"/>
              <a:t>Types of Recommender </a:t>
            </a:r>
            <a:r>
              <a:rPr lang="en-GB" sz="2000" dirty="0" smtClean="0"/>
              <a:t>Systems</a:t>
            </a:r>
            <a:endParaRPr lang="sr-Latn-RS" sz="2000" i="1" dirty="0"/>
          </a:p>
          <a:p>
            <a:pPr marL="857250" lvl="1" indent="-457200">
              <a:spcBef>
                <a:spcPts val="1200"/>
              </a:spcBef>
              <a:buFont typeface="+mj-lt"/>
              <a:buAutoNum type="arabicPeriod"/>
            </a:pPr>
            <a:r>
              <a:rPr lang="en-GB" sz="1900" b="1" i="1" dirty="0" smtClean="0">
                <a:solidFill>
                  <a:srgbClr val="CE22C2"/>
                </a:solidFill>
              </a:rPr>
              <a:t>Collaborative </a:t>
            </a:r>
            <a:r>
              <a:rPr lang="en-GB" sz="1900" b="1" i="1" dirty="0">
                <a:solidFill>
                  <a:srgbClr val="CE22C2"/>
                </a:solidFill>
              </a:rPr>
              <a:t>Filtering</a:t>
            </a:r>
            <a:r>
              <a:rPr lang="en-GB" sz="1900" dirty="0">
                <a:solidFill>
                  <a:srgbClr val="CE22C2"/>
                </a:solidFill>
              </a:rPr>
              <a:t> </a:t>
            </a:r>
            <a:r>
              <a:rPr lang="en-GB" sz="1900" dirty="0"/>
              <a:t>(CF) – match </a:t>
            </a:r>
            <a:r>
              <a:rPr lang="sr-Latn-CS" sz="1900" dirty="0"/>
              <a:t>‘</a:t>
            </a:r>
            <a:r>
              <a:rPr lang="en-GB" sz="1900" dirty="0"/>
              <a:t>like-minded’ people </a:t>
            </a:r>
          </a:p>
          <a:p>
            <a:pPr marL="857250" lvl="1" indent="-457200">
              <a:spcBef>
                <a:spcPts val="1200"/>
              </a:spcBef>
              <a:buFont typeface="+mj-lt"/>
              <a:buAutoNum type="arabicPeriod"/>
            </a:pPr>
            <a:r>
              <a:rPr lang="en-GB" sz="1900" b="1" i="1" dirty="0" smtClean="0">
                <a:solidFill>
                  <a:srgbClr val="CE22C2"/>
                </a:solidFill>
              </a:rPr>
              <a:t>Content-Based</a:t>
            </a:r>
            <a:r>
              <a:rPr lang="en-GB" sz="1900" dirty="0" smtClean="0">
                <a:solidFill>
                  <a:srgbClr val="CE22C2"/>
                </a:solidFill>
              </a:rPr>
              <a:t> </a:t>
            </a:r>
            <a:r>
              <a:rPr lang="en-GB" sz="1900" dirty="0" smtClean="0">
                <a:solidFill>
                  <a:srgbClr val="61E189"/>
                </a:solidFill>
              </a:rPr>
              <a:t> </a:t>
            </a:r>
            <a:r>
              <a:rPr lang="en-GB" sz="1900" dirty="0"/>
              <a:t>(CB) – use personal preferences to match and filter </a:t>
            </a:r>
            <a:r>
              <a:rPr lang="en-GB" sz="1900" dirty="0" smtClean="0"/>
              <a:t>items</a:t>
            </a:r>
            <a:endParaRPr lang="sr-Latn-RS" sz="1900" dirty="0" smtClean="0"/>
          </a:p>
          <a:p>
            <a:pPr marL="857250" lvl="1" indent="-457200">
              <a:spcBef>
                <a:spcPts val="1200"/>
              </a:spcBef>
              <a:buFont typeface="+mj-lt"/>
              <a:buAutoNum type="arabicPeriod"/>
            </a:pPr>
            <a:r>
              <a:rPr lang="sr-Latn-CS" sz="1900" b="1" i="1" dirty="0" smtClean="0">
                <a:solidFill>
                  <a:srgbClr val="CE22C2"/>
                </a:solidFill>
              </a:rPr>
              <a:t>Recommendation </a:t>
            </a:r>
            <a:r>
              <a:rPr lang="sr-Latn-CS" sz="1900" b="1" i="1" dirty="0">
                <a:solidFill>
                  <a:srgbClr val="CE22C2"/>
                </a:solidFill>
              </a:rPr>
              <a:t>systems based on association rules mining technologies</a:t>
            </a:r>
            <a:r>
              <a:rPr lang="sr-Latn-CS" sz="1900" dirty="0">
                <a:solidFill>
                  <a:srgbClr val="CE22C2"/>
                </a:solidFill>
              </a:rPr>
              <a:t> </a:t>
            </a:r>
          </a:p>
          <a:p>
            <a:pPr marL="381000" indent="-381000">
              <a:spcBef>
                <a:spcPts val="1200"/>
              </a:spcBef>
            </a:pPr>
            <a:endParaRPr lang="en-GB" sz="2200" i="1" dirty="0"/>
          </a:p>
          <a:p>
            <a:pPr>
              <a:spcBef>
                <a:spcPts val="1200"/>
              </a:spcBef>
            </a:pPr>
            <a:endParaRPr lang="en-US" sz="2400" dirty="0"/>
          </a:p>
        </p:txBody>
      </p:sp>
      <p:sp>
        <p:nvSpPr>
          <p:cNvPr id="4" name="Footer Placeholder 3"/>
          <p:cNvSpPr>
            <a:spLocks noGrp="1"/>
          </p:cNvSpPr>
          <p:nvPr>
            <p:ph type="ftr" sz="quarter" idx="11"/>
          </p:nvPr>
        </p:nvSpPr>
        <p:spPr/>
        <p:txBody>
          <a:bodyPr/>
          <a:lstStyle/>
          <a:p>
            <a:r>
              <a:rPr lang="en-US" dirty="0"/>
              <a:t>Workshop 2014</a:t>
            </a:r>
            <a:r>
              <a:rPr lang="sr-Latn-RS" dirty="0"/>
              <a:t>,</a:t>
            </a:r>
            <a:r>
              <a:rPr lang="en-US" dirty="0"/>
              <a:t> </a:t>
            </a:r>
            <a:r>
              <a:rPr lang="en-US" dirty="0" err="1"/>
              <a:t>Sinaia</a:t>
            </a:r>
            <a:r>
              <a:rPr lang="en-US" dirty="0"/>
              <a:t>, Romania</a:t>
            </a:r>
          </a:p>
        </p:txBody>
      </p:sp>
      <p:sp>
        <p:nvSpPr>
          <p:cNvPr id="5" name="Slide Number Placeholder 4"/>
          <p:cNvSpPr>
            <a:spLocks noGrp="1"/>
          </p:cNvSpPr>
          <p:nvPr>
            <p:ph type="sldNum" sz="quarter" idx="12"/>
          </p:nvPr>
        </p:nvSpPr>
        <p:spPr/>
        <p:txBody>
          <a:bodyPr/>
          <a:lstStyle/>
          <a:p>
            <a:fld id="{B3C8D34D-C890-40B5-A129-57F713BE0812}" type="slidenum">
              <a:rPr lang="en-US" smtClean="0"/>
              <a:t>5</a:t>
            </a:fld>
            <a:endParaRPr lang="en-US" dirty="0"/>
          </a:p>
        </p:txBody>
      </p:sp>
    </p:spTree>
    <p:extLst>
      <p:ext uri="{BB962C8B-B14F-4D97-AF65-F5344CB8AC3E}">
        <p14:creationId xmlns:p14="http://schemas.microsoft.com/office/powerpoint/2010/main" val="15704283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Collaborative filtering</a:t>
            </a:r>
            <a:endParaRPr lang="en-US" dirty="0"/>
          </a:p>
        </p:txBody>
      </p:sp>
      <p:sp>
        <p:nvSpPr>
          <p:cNvPr id="3" name="Content Placeholder 2"/>
          <p:cNvSpPr>
            <a:spLocks noGrp="1"/>
          </p:cNvSpPr>
          <p:nvPr>
            <p:ph idx="1"/>
          </p:nvPr>
        </p:nvSpPr>
        <p:spPr/>
        <p:txBody>
          <a:bodyPr>
            <a:normAutofit/>
          </a:bodyPr>
          <a:lstStyle/>
          <a:p>
            <a:pPr>
              <a:spcBef>
                <a:spcPts val="1800"/>
              </a:spcBef>
            </a:pPr>
            <a:r>
              <a:rPr lang="en-US" sz="2000" dirty="0"/>
              <a:t>Match people with similar interests as a basis for recommendation</a:t>
            </a:r>
          </a:p>
          <a:p>
            <a:pPr>
              <a:spcBef>
                <a:spcPts val="1800"/>
              </a:spcBef>
            </a:pPr>
            <a:r>
              <a:rPr lang="en-US" sz="2000" dirty="0"/>
              <a:t>Users rate items. Ratings may be:</a:t>
            </a:r>
          </a:p>
          <a:p>
            <a:pPr lvl="1">
              <a:spcBef>
                <a:spcPts val="1800"/>
              </a:spcBef>
            </a:pPr>
            <a:r>
              <a:rPr lang="en-US" sz="2000" b="1" dirty="0">
                <a:solidFill>
                  <a:srgbClr val="CE22C2"/>
                </a:solidFill>
              </a:rPr>
              <a:t>Explicit</a:t>
            </a:r>
            <a:r>
              <a:rPr lang="en-US" sz="2000" dirty="0"/>
              <a:t>, e.g. buying or rating an item</a:t>
            </a:r>
          </a:p>
          <a:p>
            <a:pPr lvl="1">
              <a:spcBef>
                <a:spcPts val="1800"/>
              </a:spcBef>
            </a:pPr>
            <a:r>
              <a:rPr lang="en-US" sz="2000" b="1" dirty="0">
                <a:solidFill>
                  <a:srgbClr val="CE22C2"/>
                </a:solidFill>
              </a:rPr>
              <a:t>Implicit</a:t>
            </a:r>
            <a:r>
              <a:rPr lang="en-US" sz="2000" dirty="0"/>
              <a:t>, e.g. browsing time, number of mouse clicks</a:t>
            </a:r>
          </a:p>
          <a:p>
            <a:pPr>
              <a:spcBef>
                <a:spcPts val="1800"/>
              </a:spcBef>
            </a:pPr>
            <a:r>
              <a:rPr lang="en-US" sz="2000" dirty="0"/>
              <a:t>Nearest </a:t>
            </a:r>
            <a:r>
              <a:rPr lang="en-US" sz="2000" dirty="0" smtClean="0"/>
              <a:t>neighbor </a:t>
            </a:r>
            <a:r>
              <a:rPr lang="en-US" sz="2000" dirty="0"/>
              <a:t>matching used to find people with similar interests</a:t>
            </a:r>
          </a:p>
          <a:p>
            <a:pPr>
              <a:spcBef>
                <a:spcPts val="1800"/>
              </a:spcBef>
            </a:pPr>
            <a:r>
              <a:rPr lang="en-US" sz="2000" dirty="0"/>
              <a:t>Items that </a:t>
            </a:r>
            <a:r>
              <a:rPr lang="en-US" sz="2000" dirty="0" smtClean="0"/>
              <a:t>neighbors </a:t>
            </a:r>
            <a:r>
              <a:rPr lang="en-US" sz="2000" dirty="0"/>
              <a:t>rate highly but that user </a:t>
            </a:r>
            <a:r>
              <a:rPr lang="en-US" sz="2000" dirty="0" smtClean="0"/>
              <a:t>has </a:t>
            </a:r>
            <a:r>
              <a:rPr lang="en-US" sz="2000" dirty="0"/>
              <a:t>not rated are recommended to him</a:t>
            </a:r>
          </a:p>
          <a:p>
            <a:pPr>
              <a:spcBef>
                <a:spcPts val="1800"/>
              </a:spcBef>
            </a:pPr>
            <a:r>
              <a:rPr lang="en-US" sz="2000" dirty="0"/>
              <a:t>User can then rate recommended items</a:t>
            </a:r>
          </a:p>
          <a:p>
            <a:pPr>
              <a:spcBef>
                <a:spcPts val="1800"/>
              </a:spcBef>
            </a:pPr>
            <a:endParaRPr lang="en-US" sz="2000" dirty="0"/>
          </a:p>
        </p:txBody>
      </p:sp>
      <p:sp>
        <p:nvSpPr>
          <p:cNvPr id="4" name="Footer Placeholder 3"/>
          <p:cNvSpPr>
            <a:spLocks noGrp="1"/>
          </p:cNvSpPr>
          <p:nvPr>
            <p:ph type="ftr" sz="quarter" idx="11"/>
          </p:nvPr>
        </p:nvSpPr>
        <p:spPr/>
        <p:txBody>
          <a:bodyPr/>
          <a:lstStyle/>
          <a:p>
            <a:r>
              <a:rPr lang="en-US" dirty="0"/>
              <a:t>Workshop 2014</a:t>
            </a:r>
            <a:r>
              <a:rPr lang="sr-Latn-RS" dirty="0"/>
              <a:t>,</a:t>
            </a:r>
            <a:r>
              <a:rPr lang="en-US" dirty="0"/>
              <a:t> </a:t>
            </a:r>
            <a:r>
              <a:rPr lang="en-US" dirty="0" err="1"/>
              <a:t>Sinaia</a:t>
            </a:r>
            <a:r>
              <a:rPr lang="en-US" dirty="0"/>
              <a:t>, Romania</a:t>
            </a:r>
          </a:p>
        </p:txBody>
      </p:sp>
      <p:sp>
        <p:nvSpPr>
          <p:cNvPr id="5" name="Slide Number Placeholder 4"/>
          <p:cNvSpPr>
            <a:spLocks noGrp="1"/>
          </p:cNvSpPr>
          <p:nvPr>
            <p:ph type="sldNum" sz="quarter" idx="12"/>
          </p:nvPr>
        </p:nvSpPr>
        <p:spPr/>
        <p:txBody>
          <a:bodyPr/>
          <a:lstStyle/>
          <a:p>
            <a:fld id="{B3C8D34D-C890-40B5-A129-57F713BE0812}" type="slidenum">
              <a:rPr lang="en-US" smtClean="0"/>
              <a:t>6</a:t>
            </a:fld>
            <a:endParaRPr lang="en-US" dirty="0"/>
          </a:p>
        </p:txBody>
      </p:sp>
    </p:spTree>
    <p:extLst>
      <p:ext uri="{BB962C8B-B14F-4D97-AF65-F5344CB8AC3E}">
        <p14:creationId xmlns:p14="http://schemas.microsoft.com/office/powerpoint/2010/main" val="4763419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Collaborative filtering</a:t>
            </a:r>
            <a:endParaRPr lang="en-US" dirty="0"/>
          </a:p>
        </p:txBody>
      </p:sp>
      <p:sp>
        <p:nvSpPr>
          <p:cNvPr id="4" name="Footer Placeholder 3"/>
          <p:cNvSpPr>
            <a:spLocks noGrp="1"/>
          </p:cNvSpPr>
          <p:nvPr>
            <p:ph type="ftr" sz="quarter" idx="11"/>
          </p:nvPr>
        </p:nvSpPr>
        <p:spPr/>
        <p:txBody>
          <a:bodyPr/>
          <a:lstStyle/>
          <a:p>
            <a:r>
              <a:rPr lang="en-US" dirty="0"/>
              <a:t>Workshop 2014</a:t>
            </a:r>
            <a:r>
              <a:rPr lang="sr-Latn-RS" dirty="0"/>
              <a:t>,</a:t>
            </a:r>
            <a:r>
              <a:rPr lang="en-US" dirty="0"/>
              <a:t> </a:t>
            </a:r>
            <a:r>
              <a:rPr lang="en-US" dirty="0" err="1"/>
              <a:t>Sinaia</a:t>
            </a:r>
            <a:r>
              <a:rPr lang="en-US" dirty="0"/>
              <a:t>, Romania</a:t>
            </a:r>
          </a:p>
        </p:txBody>
      </p:sp>
      <p:sp>
        <p:nvSpPr>
          <p:cNvPr id="5" name="Slide Number Placeholder 4"/>
          <p:cNvSpPr>
            <a:spLocks noGrp="1"/>
          </p:cNvSpPr>
          <p:nvPr>
            <p:ph type="sldNum" sz="quarter" idx="12"/>
          </p:nvPr>
        </p:nvSpPr>
        <p:spPr/>
        <p:txBody>
          <a:bodyPr/>
          <a:lstStyle/>
          <a:p>
            <a:fld id="{B3C8D34D-C890-40B5-A129-57F713BE0812}" type="slidenum">
              <a:rPr lang="en-US" smtClean="0"/>
              <a:t>7</a:t>
            </a:fld>
            <a:endParaRPr lang="en-US" dirty="0"/>
          </a:p>
        </p:txBody>
      </p:sp>
      <p:pic>
        <p:nvPicPr>
          <p:cNvPr id="6" name="Picture 3" descr="pe01549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447800"/>
            <a:ext cx="669925" cy="914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pe01686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2667000" y="1447800"/>
            <a:ext cx="769938" cy="838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pe02002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447800"/>
            <a:ext cx="760413" cy="762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e01832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1447800"/>
            <a:ext cx="914400" cy="8350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pe01838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5638800" y="1447800"/>
            <a:ext cx="893763" cy="8572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pe03738_"/>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1397000"/>
            <a:ext cx="922338" cy="97155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9"/>
          <p:cNvGrpSpPr>
            <a:grpSpLocks/>
          </p:cNvGrpSpPr>
          <p:nvPr/>
        </p:nvGrpSpPr>
        <p:grpSpPr bwMode="auto">
          <a:xfrm>
            <a:off x="152400" y="2362200"/>
            <a:ext cx="7315200" cy="1219200"/>
            <a:chOff x="336" y="1440"/>
            <a:chExt cx="4608" cy="768"/>
          </a:xfrm>
        </p:grpSpPr>
        <p:grpSp>
          <p:nvGrpSpPr>
            <p:cNvPr id="13" name="Group 10"/>
            <p:cNvGrpSpPr>
              <a:grpSpLocks/>
            </p:cNvGrpSpPr>
            <p:nvPr/>
          </p:nvGrpSpPr>
          <p:grpSpPr bwMode="auto">
            <a:xfrm>
              <a:off x="1272" y="1440"/>
              <a:ext cx="307" cy="728"/>
              <a:chOff x="696" y="1552"/>
              <a:chExt cx="307" cy="728"/>
            </a:xfrm>
          </p:grpSpPr>
          <p:sp>
            <p:nvSpPr>
              <p:cNvPr id="31" name="Rectangle 11"/>
              <p:cNvSpPr>
                <a:spLocks noChangeArrowheads="1"/>
              </p:cNvSpPr>
              <p:nvPr/>
            </p:nvSpPr>
            <p:spPr bwMode="auto">
              <a:xfrm>
                <a:off x="720" y="1584"/>
                <a:ext cx="240" cy="67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32" name="Text Box 12"/>
              <p:cNvSpPr txBox="1">
                <a:spLocks noChangeArrowheads="1"/>
              </p:cNvSpPr>
              <p:nvPr/>
            </p:nvSpPr>
            <p:spPr bwMode="auto">
              <a:xfrm>
                <a:off x="696" y="1552"/>
                <a:ext cx="307" cy="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400">
                    <a:latin typeface="Times New Roman" pitchFamily="18" charset="0"/>
                  </a:rPr>
                  <a:t>A  9</a:t>
                </a:r>
              </a:p>
              <a:p>
                <a:r>
                  <a:rPr lang="en-US" sz="1400">
                    <a:latin typeface="Times New Roman" pitchFamily="18" charset="0"/>
                  </a:rPr>
                  <a:t>B  3</a:t>
                </a:r>
              </a:p>
              <a:p>
                <a:r>
                  <a:rPr lang="en-US" sz="1400">
                    <a:latin typeface="Times New Roman" pitchFamily="18" charset="0"/>
                  </a:rPr>
                  <a:t>C</a:t>
                </a:r>
              </a:p>
              <a:p>
                <a:r>
                  <a:rPr lang="en-US" sz="1400">
                    <a:latin typeface="Times New Roman" pitchFamily="18" charset="0"/>
                  </a:rPr>
                  <a:t>:    :</a:t>
                </a:r>
              </a:p>
              <a:p>
                <a:r>
                  <a:rPr lang="en-US" sz="1400">
                    <a:latin typeface="Times New Roman" pitchFamily="18" charset="0"/>
                  </a:rPr>
                  <a:t>Z</a:t>
                </a:r>
                <a:r>
                  <a:rPr lang="sr-Latn-CS" sz="1400">
                    <a:latin typeface="Times New Roman" pitchFamily="18" charset="0"/>
                  </a:rPr>
                  <a:t> </a:t>
                </a:r>
                <a:r>
                  <a:rPr lang="en-US" sz="1400">
                    <a:latin typeface="Times New Roman" pitchFamily="18" charset="0"/>
                  </a:rPr>
                  <a:t> </a:t>
                </a:r>
                <a:r>
                  <a:rPr lang="sr-Latn-CS" sz="1400">
                    <a:latin typeface="Times New Roman" pitchFamily="18" charset="0"/>
                  </a:rPr>
                  <a:t>2</a:t>
                </a:r>
                <a:endParaRPr lang="en-US" sz="1400">
                  <a:latin typeface="Times New Roman" pitchFamily="18" charset="0"/>
                </a:endParaRPr>
              </a:p>
            </p:txBody>
          </p:sp>
        </p:grpSp>
        <p:grpSp>
          <p:nvGrpSpPr>
            <p:cNvPr id="14" name="Group 13"/>
            <p:cNvGrpSpPr>
              <a:grpSpLocks/>
            </p:cNvGrpSpPr>
            <p:nvPr/>
          </p:nvGrpSpPr>
          <p:grpSpPr bwMode="auto">
            <a:xfrm>
              <a:off x="1929" y="1440"/>
              <a:ext cx="322" cy="728"/>
              <a:chOff x="696" y="1552"/>
              <a:chExt cx="322" cy="728"/>
            </a:xfrm>
          </p:grpSpPr>
          <p:sp>
            <p:nvSpPr>
              <p:cNvPr id="29" name="Rectangle 14"/>
              <p:cNvSpPr>
                <a:spLocks noChangeArrowheads="1"/>
              </p:cNvSpPr>
              <p:nvPr/>
            </p:nvSpPr>
            <p:spPr bwMode="auto">
              <a:xfrm>
                <a:off x="720" y="1584"/>
                <a:ext cx="240" cy="67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30" name="Text Box 15"/>
              <p:cNvSpPr txBox="1">
                <a:spLocks noChangeArrowheads="1"/>
              </p:cNvSpPr>
              <p:nvPr/>
            </p:nvSpPr>
            <p:spPr bwMode="auto">
              <a:xfrm>
                <a:off x="696" y="1552"/>
                <a:ext cx="322" cy="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400">
                    <a:latin typeface="Times New Roman" pitchFamily="18" charset="0"/>
                  </a:rPr>
                  <a:t>A  </a:t>
                </a:r>
              </a:p>
              <a:p>
                <a:r>
                  <a:rPr lang="en-US" sz="1400">
                    <a:latin typeface="Times New Roman" pitchFamily="18" charset="0"/>
                  </a:rPr>
                  <a:t>B  </a:t>
                </a:r>
              </a:p>
              <a:p>
                <a:r>
                  <a:rPr lang="en-US" sz="1400">
                    <a:latin typeface="Times New Roman" pitchFamily="18" charset="0"/>
                  </a:rPr>
                  <a:t>C  9</a:t>
                </a:r>
              </a:p>
              <a:p>
                <a:r>
                  <a:rPr lang="en-US" sz="1400">
                    <a:latin typeface="Times New Roman" pitchFamily="18" charset="0"/>
                  </a:rPr>
                  <a:t>:    :</a:t>
                </a:r>
              </a:p>
              <a:p>
                <a:r>
                  <a:rPr lang="en-US" sz="1400">
                    <a:latin typeface="Times New Roman" pitchFamily="18" charset="0"/>
                  </a:rPr>
                  <a:t>Z 10</a:t>
                </a:r>
              </a:p>
            </p:txBody>
          </p:sp>
        </p:grpSp>
        <p:grpSp>
          <p:nvGrpSpPr>
            <p:cNvPr id="15" name="Group 16"/>
            <p:cNvGrpSpPr>
              <a:grpSpLocks/>
            </p:cNvGrpSpPr>
            <p:nvPr/>
          </p:nvGrpSpPr>
          <p:grpSpPr bwMode="auto">
            <a:xfrm>
              <a:off x="2587" y="1440"/>
              <a:ext cx="344" cy="728"/>
              <a:chOff x="696" y="1552"/>
              <a:chExt cx="344" cy="728"/>
            </a:xfrm>
          </p:grpSpPr>
          <p:sp>
            <p:nvSpPr>
              <p:cNvPr id="27" name="Rectangle 17"/>
              <p:cNvSpPr>
                <a:spLocks noChangeArrowheads="1"/>
              </p:cNvSpPr>
              <p:nvPr/>
            </p:nvSpPr>
            <p:spPr bwMode="auto">
              <a:xfrm>
                <a:off x="720" y="1584"/>
                <a:ext cx="240" cy="67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8" name="Text Box 18"/>
              <p:cNvSpPr txBox="1">
                <a:spLocks noChangeArrowheads="1"/>
              </p:cNvSpPr>
              <p:nvPr/>
            </p:nvSpPr>
            <p:spPr bwMode="auto">
              <a:xfrm>
                <a:off x="696" y="1552"/>
                <a:ext cx="344" cy="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400">
                    <a:latin typeface="Times New Roman" pitchFamily="18" charset="0"/>
                  </a:rPr>
                  <a:t>A  5</a:t>
                </a:r>
              </a:p>
              <a:p>
                <a:r>
                  <a:rPr lang="en-US" sz="1400">
                    <a:latin typeface="Times New Roman" pitchFamily="18" charset="0"/>
                  </a:rPr>
                  <a:t>B  3</a:t>
                </a:r>
              </a:p>
              <a:p>
                <a:r>
                  <a:rPr lang="en-US" sz="1400">
                    <a:latin typeface="Times New Roman" pitchFamily="18" charset="0"/>
                  </a:rPr>
                  <a:t>C</a:t>
                </a:r>
              </a:p>
              <a:p>
                <a:r>
                  <a:rPr lang="en-US" sz="1400">
                    <a:latin typeface="Times New Roman" pitchFamily="18" charset="0"/>
                  </a:rPr>
                  <a:t>:    :  </a:t>
                </a:r>
              </a:p>
              <a:p>
                <a:r>
                  <a:rPr lang="en-US" sz="1400">
                    <a:latin typeface="Times New Roman" pitchFamily="18" charset="0"/>
                  </a:rPr>
                  <a:t>Z  7</a:t>
                </a:r>
              </a:p>
            </p:txBody>
          </p:sp>
        </p:grpSp>
        <p:grpSp>
          <p:nvGrpSpPr>
            <p:cNvPr id="16" name="Group 19"/>
            <p:cNvGrpSpPr>
              <a:grpSpLocks/>
            </p:cNvGrpSpPr>
            <p:nvPr/>
          </p:nvGrpSpPr>
          <p:grpSpPr bwMode="auto">
            <a:xfrm>
              <a:off x="3244" y="1440"/>
              <a:ext cx="301" cy="728"/>
              <a:chOff x="696" y="1552"/>
              <a:chExt cx="301" cy="728"/>
            </a:xfrm>
          </p:grpSpPr>
          <p:sp>
            <p:nvSpPr>
              <p:cNvPr id="25" name="Rectangle 20"/>
              <p:cNvSpPr>
                <a:spLocks noChangeArrowheads="1"/>
              </p:cNvSpPr>
              <p:nvPr/>
            </p:nvSpPr>
            <p:spPr bwMode="auto">
              <a:xfrm>
                <a:off x="720" y="1584"/>
                <a:ext cx="240" cy="67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6" name="Text Box 21"/>
              <p:cNvSpPr txBox="1">
                <a:spLocks noChangeArrowheads="1"/>
              </p:cNvSpPr>
              <p:nvPr/>
            </p:nvSpPr>
            <p:spPr bwMode="auto">
              <a:xfrm>
                <a:off x="696" y="1552"/>
                <a:ext cx="301" cy="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400">
                    <a:latin typeface="Times New Roman" pitchFamily="18" charset="0"/>
                  </a:rPr>
                  <a:t>A  </a:t>
                </a:r>
              </a:p>
              <a:p>
                <a:r>
                  <a:rPr lang="en-US" sz="1400">
                    <a:latin typeface="Times New Roman" pitchFamily="18" charset="0"/>
                  </a:rPr>
                  <a:t>B  </a:t>
                </a:r>
              </a:p>
              <a:p>
                <a:r>
                  <a:rPr lang="en-US" sz="1400">
                    <a:latin typeface="Times New Roman" pitchFamily="18" charset="0"/>
                  </a:rPr>
                  <a:t>C  8</a:t>
                </a:r>
              </a:p>
              <a:p>
                <a:r>
                  <a:rPr lang="en-US" sz="1400">
                    <a:latin typeface="Times New Roman" pitchFamily="18" charset="0"/>
                  </a:rPr>
                  <a:t>:   : </a:t>
                </a:r>
              </a:p>
              <a:p>
                <a:r>
                  <a:rPr lang="en-US" sz="1400">
                    <a:latin typeface="Times New Roman" pitchFamily="18" charset="0"/>
                  </a:rPr>
                  <a:t>Z  </a:t>
                </a:r>
              </a:p>
            </p:txBody>
          </p:sp>
        </p:grpSp>
        <p:grpSp>
          <p:nvGrpSpPr>
            <p:cNvPr id="17" name="Group 22"/>
            <p:cNvGrpSpPr>
              <a:grpSpLocks/>
            </p:cNvGrpSpPr>
            <p:nvPr/>
          </p:nvGrpSpPr>
          <p:grpSpPr bwMode="auto">
            <a:xfrm>
              <a:off x="3902" y="1440"/>
              <a:ext cx="307" cy="728"/>
              <a:chOff x="696" y="1552"/>
              <a:chExt cx="307" cy="728"/>
            </a:xfrm>
          </p:grpSpPr>
          <p:sp>
            <p:nvSpPr>
              <p:cNvPr id="23" name="Rectangle 23"/>
              <p:cNvSpPr>
                <a:spLocks noChangeArrowheads="1"/>
              </p:cNvSpPr>
              <p:nvPr/>
            </p:nvSpPr>
            <p:spPr bwMode="auto">
              <a:xfrm>
                <a:off x="720" y="1584"/>
                <a:ext cx="240" cy="67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4" name="Text Box 24"/>
              <p:cNvSpPr txBox="1">
                <a:spLocks noChangeArrowheads="1"/>
              </p:cNvSpPr>
              <p:nvPr/>
            </p:nvSpPr>
            <p:spPr bwMode="auto">
              <a:xfrm>
                <a:off x="696" y="1552"/>
                <a:ext cx="307" cy="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400">
                    <a:latin typeface="Times New Roman" pitchFamily="18" charset="0"/>
                  </a:rPr>
                  <a:t>A  6</a:t>
                </a:r>
              </a:p>
              <a:p>
                <a:r>
                  <a:rPr lang="en-US" sz="1400">
                    <a:latin typeface="Times New Roman" pitchFamily="18" charset="0"/>
                  </a:rPr>
                  <a:t>B  4</a:t>
                </a:r>
              </a:p>
              <a:p>
                <a:r>
                  <a:rPr lang="en-US" sz="1400">
                    <a:latin typeface="Times New Roman" pitchFamily="18" charset="0"/>
                  </a:rPr>
                  <a:t>C</a:t>
                </a:r>
              </a:p>
              <a:p>
                <a:r>
                  <a:rPr lang="en-US" sz="1400">
                    <a:latin typeface="Times New Roman" pitchFamily="18" charset="0"/>
                  </a:rPr>
                  <a:t>:    :</a:t>
                </a:r>
              </a:p>
              <a:p>
                <a:r>
                  <a:rPr lang="en-US" sz="1400">
                    <a:latin typeface="Times New Roman" pitchFamily="18" charset="0"/>
                  </a:rPr>
                  <a:t>Z  </a:t>
                </a:r>
              </a:p>
            </p:txBody>
          </p:sp>
        </p:grpSp>
        <p:grpSp>
          <p:nvGrpSpPr>
            <p:cNvPr id="18" name="Group 25"/>
            <p:cNvGrpSpPr>
              <a:grpSpLocks/>
            </p:cNvGrpSpPr>
            <p:nvPr/>
          </p:nvGrpSpPr>
          <p:grpSpPr bwMode="auto">
            <a:xfrm>
              <a:off x="4560" y="1440"/>
              <a:ext cx="335" cy="728"/>
              <a:chOff x="696" y="1552"/>
              <a:chExt cx="335" cy="728"/>
            </a:xfrm>
          </p:grpSpPr>
          <p:sp>
            <p:nvSpPr>
              <p:cNvPr id="21" name="Rectangle 26"/>
              <p:cNvSpPr>
                <a:spLocks noChangeArrowheads="1"/>
              </p:cNvSpPr>
              <p:nvPr/>
            </p:nvSpPr>
            <p:spPr bwMode="auto">
              <a:xfrm>
                <a:off x="720" y="1584"/>
                <a:ext cx="240" cy="67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22" name="Text Box 27"/>
              <p:cNvSpPr txBox="1">
                <a:spLocks noChangeArrowheads="1"/>
              </p:cNvSpPr>
              <p:nvPr/>
            </p:nvSpPr>
            <p:spPr bwMode="auto">
              <a:xfrm>
                <a:off x="696" y="1552"/>
                <a:ext cx="335" cy="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400">
                    <a:latin typeface="Times New Roman" pitchFamily="18" charset="0"/>
                  </a:rPr>
                  <a:t>A 10</a:t>
                </a:r>
              </a:p>
              <a:p>
                <a:r>
                  <a:rPr lang="en-US" sz="1400">
                    <a:latin typeface="Times New Roman" pitchFamily="18" charset="0"/>
                  </a:rPr>
                  <a:t>B  4</a:t>
                </a:r>
              </a:p>
              <a:p>
                <a:r>
                  <a:rPr lang="en-US" sz="1400">
                    <a:latin typeface="Times New Roman" pitchFamily="18" charset="0"/>
                  </a:rPr>
                  <a:t>C  8</a:t>
                </a:r>
              </a:p>
              <a:p>
                <a:r>
                  <a:rPr lang="en-US" sz="1400">
                    <a:latin typeface="Times New Roman" pitchFamily="18" charset="0"/>
                  </a:rPr>
                  <a:t>.   .</a:t>
                </a:r>
              </a:p>
              <a:p>
                <a:r>
                  <a:rPr lang="en-US" sz="1400">
                    <a:latin typeface="Times New Roman" pitchFamily="18" charset="0"/>
                  </a:rPr>
                  <a:t>Z  1</a:t>
                </a:r>
              </a:p>
            </p:txBody>
          </p:sp>
        </p:grpSp>
        <p:sp>
          <p:nvSpPr>
            <p:cNvPr id="19" name="Text Box 28"/>
            <p:cNvSpPr txBox="1">
              <a:spLocks noChangeArrowheads="1"/>
            </p:cNvSpPr>
            <p:nvPr/>
          </p:nvSpPr>
          <p:spPr bwMode="auto">
            <a:xfrm>
              <a:off x="336" y="1536"/>
              <a:ext cx="700"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2000">
                  <a:latin typeface="Times New Roman" pitchFamily="18" charset="0"/>
                </a:rPr>
                <a:t>   </a:t>
              </a:r>
              <a:r>
                <a:rPr lang="en-US" sz="2000">
                  <a:solidFill>
                    <a:srgbClr val="FF0000"/>
                  </a:solidFill>
                  <a:latin typeface="Times New Roman" pitchFamily="18" charset="0"/>
                </a:rPr>
                <a:t>User</a:t>
              </a:r>
            </a:p>
            <a:p>
              <a:r>
                <a:rPr lang="en-US" sz="2000">
                  <a:solidFill>
                    <a:srgbClr val="FF0000"/>
                  </a:solidFill>
                  <a:latin typeface="Times New Roman" pitchFamily="18" charset="0"/>
                </a:rPr>
                <a:t>Database</a:t>
              </a:r>
            </a:p>
          </p:txBody>
        </p:sp>
        <p:sp>
          <p:nvSpPr>
            <p:cNvPr id="20" name="Rectangle 29"/>
            <p:cNvSpPr>
              <a:spLocks noChangeArrowheads="1"/>
            </p:cNvSpPr>
            <p:nvPr/>
          </p:nvSpPr>
          <p:spPr bwMode="auto">
            <a:xfrm>
              <a:off x="1104" y="1440"/>
              <a:ext cx="3840" cy="76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grpSp>
      <p:grpSp>
        <p:nvGrpSpPr>
          <p:cNvPr id="33" name="Group 30"/>
          <p:cNvGrpSpPr>
            <a:grpSpLocks/>
          </p:cNvGrpSpPr>
          <p:nvPr/>
        </p:nvGrpSpPr>
        <p:grpSpPr bwMode="auto">
          <a:xfrm>
            <a:off x="1706563" y="5638800"/>
            <a:ext cx="2273300" cy="1050925"/>
            <a:chOff x="1315" y="3504"/>
            <a:chExt cx="1432" cy="662"/>
          </a:xfrm>
        </p:grpSpPr>
        <p:pic>
          <p:nvPicPr>
            <p:cNvPr id="34" name="Picture 31" descr="pe02661_"/>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0" y="3504"/>
              <a:ext cx="587" cy="662"/>
            </a:xfrm>
            <a:prstGeom prst="rect">
              <a:avLst/>
            </a:prstGeom>
            <a:noFill/>
            <a:extLst>
              <a:ext uri="{909E8E84-426E-40DD-AFC4-6F175D3DCCD1}">
                <a14:hiddenFill xmlns:a14="http://schemas.microsoft.com/office/drawing/2010/main">
                  <a:solidFill>
                    <a:srgbClr val="FFFFFF"/>
                  </a:solidFill>
                </a14:hiddenFill>
              </a:ext>
            </a:extLst>
          </p:spPr>
        </p:pic>
        <p:sp>
          <p:nvSpPr>
            <p:cNvPr id="35" name="Text Box 32"/>
            <p:cNvSpPr txBox="1">
              <a:spLocks noChangeArrowheads="1"/>
            </p:cNvSpPr>
            <p:nvPr/>
          </p:nvSpPr>
          <p:spPr bwMode="auto">
            <a:xfrm>
              <a:off x="1315" y="3561"/>
              <a:ext cx="540"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a:r>
                <a:rPr lang="en-US" sz="2000">
                  <a:solidFill>
                    <a:srgbClr val="FF0000"/>
                  </a:solidFill>
                  <a:latin typeface="Times New Roman" pitchFamily="18" charset="0"/>
                </a:rPr>
                <a:t>Active</a:t>
              </a:r>
            </a:p>
            <a:p>
              <a:pPr algn="ctr"/>
              <a:r>
                <a:rPr lang="en-US" sz="2000">
                  <a:solidFill>
                    <a:srgbClr val="FF0000"/>
                  </a:solidFill>
                  <a:latin typeface="Times New Roman" pitchFamily="18" charset="0"/>
                </a:rPr>
                <a:t>User</a:t>
              </a:r>
            </a:p>
          </p:txBody>
        </p:sp>
      </p:grpSp>
      <p:grpSp>
        <p:nvGrpSpPr>
          <p:cNvPr id="36" name="Group 33"/>
          <p:cNvGrpSpPr>
            <a:grpSpLocks/>
          </p:cNvGrpSpPr>
          <p:nvPr/>
        </p:nvGrpSpPr>
        <p:grpSpPr bwMode="auto">
          <a:xfrm>
            <a:off x="1873250" y="3482975"/>
            <a:ext cx="5211763" cy="1574800"/>
            <a:chOff x="1420" y="2146"/>
            <a:chExt cx="3283" cy="992"/>
          </a:xfrm>
        </p:grpSpPr>
        <p:sp>
          <p:nvSpPr>
            <p:cNvPr id="37" name="Rectangle 34"/>
            <p:cNvSpPr>
              <a:spLocks noChangeArrowheads="1"/>
            </p:cNvSpPr>
            <p:nvPr/>
          </p:nvSpPr>
          <p:spPr bwMode="auto">
            <a:xfrm>
              <a:off x="2544" y="2688"/>
              <a:ext cx="849" cy="450"/>
            </a:xfrm>
            <a:prstGeom prst="rect">
              <a:avLst/>
            </a:prstGeom>
            <a:solidFill>
              <a:srgbClr val="00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en-US" sz="2000">
                  <a:latin typeface="Times New Roman" pitchFamily="18" charset="0"/>
                </a:rPr>
                <a:t>Correlation</a:t>
              </a:r>
            </a:p>
            <a:p>
              <a:pPr algn="ctr"/>
              <a:r>
                <a:rPr lang="en-US" sz="2000">
                  <a:latin typeface="Times New Roman" pitchFamily="18" charset="0"/>
                </a:rPr>
                <a:t>Match</a:t>
              </a:r>
            </a:p>
          </p:txBody>
        </p:sp>
        <p:sp>
          <p:nvSpPr>
            <p:cNvPr id="38" name="Line 35"/>
            <p:cNvSpPr>
              <a:spLocks noChangeShapeType="1"/>
            </p:cNvSpPr>
            <p:nvPr/>
          </p:nvSpPr>
          <p:spPr bwMode="auto">
            <a:xfrm>
              <a:off x="1420" y="2146"/>
              <a:ext cx="1247" cy="54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US"/>
            </a:p>
          </p:txBody>
        </p:sp>
        <p:sp>
          <p:nvSpPr>
            <p:cNvPr id="39" name="Line 36"/>
            <p:cNvSpPr>
              <a:spLocks noChangeShapeType="1"/>
            </p:cNvSpPr>
            <p:nvPr/>
          </p:nvSpPr>
          <p:spPr bwMode="auto">
            <a:xfrm>
              <a:off x="2067" y="2146"/>
              <a:ext cx="695" cy="54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US"/>
            </a:p>
          </p:txBody>
        </p:sp>
        <p:sp>
          <p:nvSpPr>
            <p:cNvPr id="40" name="Line 37"/>
            <p:cNvSpPr>
              <a:spLocks noChangeShapeType="1"/>
            </p:cNvSpPr>
            <p:nvPr/>
          </p:nvSpPr>
          <p:spPr bwMode="auto">
            <a:xfrm>
              <a:off x="2722" y="2146"/>
              <a:ext cx="150" cy="54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US"/>
            </a:p>
          </p:txBody>
        </p:sp>
        <p:sp>
          <p:nvSpPr>
            <p:cNvPr id="41" name="Line 38"/>
            <p:cNvSpPr>
              <a:spLocks noChangeShapeType="1"/>
            </p:cNvSpPr>
            <p:nvPr/>
          </p:nvSpPr>
          <p:spPr bwMode="auto">
            <a:xfrm flipH="1">
              <a:off x="3054" y="2146"/>
              <a:ext cx="315" cy="54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US"/>
            </a:p>
          </p:txBody>
        </p:sp>
        <p:sp>
          <p:nvSpPr>
            <p:cNvPr id="42" name="Line 39"/>
            <p:cNvSpPr>
              <a:spLocks noChangeShapeType="1"/>
            </p:cNvSpPr>
            <p:nvPr/>
          </p:nvSpPr>
          <p:spPr bwMode="auto">
            <a:xfrm flipH="1">
              <a:off x="3188" y="2146"/>
              <a:ext cx="852" cy="54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US"/>
            </a:p>
          </p:txBody>
        </p:sp>
        <p:sp>
          <p:nvSpPr>
            <p:cNvPr id="43" name="Line 40"/>
            <p:cNvSpPr>
              <a:spLocks noChangeShapeType="1"/>
            </p:cNvSpPr>
            <p:nvPr/>
          </p:nvSpPr>
          <p:spPr bwMode="auto">
            <a:xfrm flipH="1">
              <a:off x="3322" y="2146"/>
              <a:ext cx="1381" cy="54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US"/>
            </a:p>
          </p:txBody>
        </p:sp>
      </p:grpSp>
      <p:grpSp>
        <p:nvGrpSpPr>
          <p:cNvPr id="44" name="Group 41"/>
          <p:cNvGrpSpPr>
            <a:grpSpLocks/>
          </p:cNvGrpSpPr>
          <p:nvPr/>
        </p:nvGrpSpPr>
        <p:grpSpPr bwMode="auto">
          <a:xfrm>
            <a:off x="4114800" y="5060950"/>
            <a:ext cx="487363" cy="1657350"/>
            <a:chOff x="2832" y="3140"/>
            <a:chExt cx="307" cy="1044"/>
          </a:xfrm>
        </p:grpSpPr>
        <p:grpSp>
          <p:nvGrpSpPr>
            <p:cNvPr id="45" name="Group 42"/>
            <p:cNvGrpSpPr>
              <a:grpSpLocks/>
            </p:cNvGrpSpPr>
            <p:nvPr/>
          </p:nvGrpSpPr>
          <p:grpSpPr bwMode="auto">
            <a:xfrm>
              <a:off x="2832" y="3456"/>
              <a:ext cx="307" cy="728"/>
              <a:chOff x="696" y="1552"/>
              <a:chExt cx="307" cy="728"/>
            </a:xfrm>
          </p:grpSpPr>
          <p:sp>
            <p:nvSpPr>
              <p:cNvPr id="47" name="Rectangle 43"/>
              <p:cNvSpPr>
                <a:spLocks noChangeArrowheads="1"/>
              </p:cNvSpPr>
              <p:nvPr/>
            </p:nvSpPr>
            <p:spPr bwMode="auto">
              <a:xfrm>
                <a:off x="720" y="1584"/>
                <a:ext cx="240" cy="67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48" name="Text Box 44"/>
              <p:cNvSpPr txBox="1">
                <a:spLocks noChangeArrowheads="1"/>
              </p:cNvSpPr>
              <p:nvPr/>
            </p:nvSpPr>
            <p:spPr bwMode="auto">
              <a:xfrm>
                <a:off x="696" y="1552"/>
                <a:ext cx="307" cy="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400">
                    <a:latin typeface="Times New Roman" pitchFamily="18" charset="0"/>
                  </a:rPr>
                  <a:t>A  9</a:t>
                </a:r>
              </a:p>
              <a:p>
                <a:r>
                  <a:rPr lang="en-US" sz="1400">
                    <a:latin typeface="Times New Roman" pitchFamily="18" charset="0"/>
                  </a:rPr>
                  <a:t>B  3</a:t>
                </a:r>
              </a:p>
              <a:p>
                <a:r>
                  <a:rPr lang="en-US" sz="1400">
                    <a:latin typeface="Times New Roman" pitchFamily="18" charset="0"/>
                  </a:rPr>
                  <a:t>C  </a:t>
                </a:r>
              </a:p>
              <a:p>
                <a:r>
                  <a:rPr lang="en-US" sz="1400">
                    <a:latin typeface="Times New Roman" pitchFamily="18" charset="0"/>
                  </a:rPr>
                  <a:t>.   .</a:t>
                </a:r>
              </a:p>
              <a:p>
                <a:r>
                  <a:rPr lang="en-US" sz="1400">
                    <a:latin typeface="Times New Roman" pitchFamily="18" charset="0"/>
                  </a:rPr>
                  <a:t>Z  </a:t>
                </a:r>
                <a:r>
                  <a:rPr lang="sr-Latn-CS" sz="1400">
                    <a:latin typeface="Times New Roman" pitchFamily="18" charset="0"/>
                  </a:rPr>
                  <a:t>2</a:t>
                </a:r>
                <a:endParaRPr lang="en-US" sz="1400">
                  <a:latin typeface="Times New Roman" pitchFamily="18" charset="0"/>
                </a:endParaRPr>
              </a:p>
            </p:txBody>
          </p:sp>
        </p:grpSp>
        <p:sp>
          <p:nvSpPr>
            <p:cNvPr id="46" name="Line 45"/>
            <p:cNvSpPr>
              <a:spLocks noChangeShapeType="1"/>
            </p:cNvSpPr>
            <p:nvPr/>
          </p:nvSpPr>
          <p:spPr bwMode="auto">
            <a:xfrm flipV="1">
              <a:off x="2975" y="3140"/>
              <a:ext cx="0" cy="34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US"/>
            </a:p>
          </p:txBody>
        </p:sp>
      </p:grpSp>
      <p:grpSp>
        <p:nvGrpSpPr>
          <p:cNvPr id="49" name="Group 46"/>
          <p:cNvGrpSpPr>
            <a:grpSpLocks/>
          </p:cNvGrpSpPr>
          <p:nvPr/>
        </p:nvGrpSpPr>
        <p:grpSpPr bwMode="auto">
          <a:xfrm>
            <a:off x="5005388" y="4114800"/>
            <a:ext cx="1927225" cy="1155700"/>
            <a:chOff x="3393" y="2544"/>
            <a:chExt cx="1214" cy="728"/>
          </a:xfrm>
        </p:grpSpPr>
        <p:sp>
          <p:nvSpPr>
            <p:cNvPr id="50" name="Line 47"/>
            <p:cNvSpPr>
              <a:spLocks noChangeShapeType="1"/>
            </p:cNvSpPr>
            <p:nvPr/>
          </p:nvSpPr>
          <p:spPr bwMode="auto">
            <a:xfrm flipV="1">
              <a:off x="3393" y="2896"/>
              <a:ext cx="447"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grpSp>
          <p:nvGrpSpPr>
            <p:cNvPr id="51" name="Group 48"/>
            <p:cNvGrpSpPr>
              <a:grpSpLocks/>
            </p:cNvGrpSpPr>
            <p:nvPr/>
          </p:nvGrpSpPr>
          <p:grpSpPr bwMode="auto">
            <a:xfrm>
              <a:off x="3936" y="2544"/>
              <a:ext cx="307" cy="728"/>
              <a:chOff x="696" y="1552"/>
              <a:chExt cx="307" cy="728"/>
            </a:xfrm>
          </p:grpSpPr>
          <p:sp>
            <p:nvSpPr>
              <p:cNvPr id="55" name="Rectangle 49"/>
              <p:cNvSpPr>
                <a:spLocks noChangeArrowheads="1"/>
              </p:cNvSpPr>
              <p:nvPr/>
            </p:nvSpPr>
            <p:spPr bwMode="auto">
              <a:xfrm>
                <a:off x="720" y="1584"/>
                <a:ext cx="240" cy="67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56" name="Text Box 50"/>
              <p:cNvSpPr txBox="1">
                <a:spLocks noChangeArrowheads="1"/>
              </p:cNvSpPr>
              <p:nvPr/>
            </p:nvSpPr>
            <p:spPr bwMode="auto">
              <a:xfrm>
                <a:off x="696" y="1552"/>
                <a:ext cx="307" cy="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400">
                    <a:latin typeface="Times New Roman" pitchFamily="18" charset="0"/>
                  </a:rPr>
                  <a:t>A  9</a:t>
                </a:r>
              </a:p>
              <a:p>
                <a:r>
                  <a:rPr lang="en-US" sz="1400">
                    <a:latin typeface="Times New Roman" pitchFamily="18" charset="0"/>
                  </a:rPr>
                  <a:t>B  3</a:t>
                </a:r>
              </a:p>
              <a:p>
                <a:r>
                  <a:rPr lang="en-US" sz="1400">
                    <a:latin typeface="Times New Roman" pitchFamily="18" charset="0"/>
                  </a:rPr>
                  <a:t>C</a:t>
                </a:r>
              </a:p>
              <a:p>
                <a:r>
                  <a:rPr lang="en-US" sz="1400">
                    <a:latin typeface="Times New Roman" pitchFamily="18" charset="0"/>
                  </a:rPr>
                  <a:t>:    :</a:t>
                </a:r>
              </a:p>
              <a:p>
                <a:r>
                  <a:rPr lang="en-US" sz="1400">
                    <a:latin typeface="Times New Roman" pitchFamily="18" charset="0"/>
                  </a:rPr>
                  <a:t>Z  </a:t>
                </a:r>
                <a:r>
                  <a:rPr lang="sr-Latn-CS" sz="1400">
                    <a:latin typeface="Times New Roman" pitchFamily="18" charset="0"/>
                  </a:rPr>
                  <a:t>2</a:t>
                </a:r>
                <a:endParaRPr lang="en-US" sz="1400">
                  <a:latin typeface="Times New Roman" pitchFamily="18" charset="0"/>
                </a:endParaRPr>
              </a:p>
            </p:txBody>
          </p:sp>
        </p:grpSp>
        <p:grpSp>
          <p:nvGrpSpPr>
            <p:cNvPr id="52" name="Group 51"/>
            <p:cNvGrpSpPr>
              <a:grpSpLocks/>
            </p:cNvGrpSpPr>
            <p:nvPr/>
          </p:nvGrpSpPr>
          <p:grpSpPr bwMode="auto">
            <a:xfrm>
              <a:off x="4272" y="2544"/>
              <a:ext cx="335" cy="728"/>
              <a:chOff x="696" y="1552"/>
              <a:chExt cx="335" cy="728"/>
            </a:xfrm>
          </p:grpSpPr>
          <p:sp>
            <p:nvSpPr>
              <p:cNvPr id="53" name="Rectangle 52"/>
              <p:cNvSpPr>
                <a:spLocks noChangeArrowheads="1"/>
              </p:cNvSpPr>
              <p:nvPr/>
            </p:nvSpPr>
            <p:spPr bwMode="auto">
              <a:xfrm>
                <a:off x="720" y="1584"/>
                <a:ext cx="240" cy="67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54" name="Text Box 53"/>
              <p:cNvSpPr txBox="1">
                <a:spLocks noChangeArrowheads="1"/>
              </p:cNvSpPr>
              <p:nvPr/>
            </p:nvSpPr>
            <p:spPr bwMode="auto">
              <a:xfrm>
                <a:off x="696" y="1552"/>
                <a:ext cx="335" cy="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400">
                    <a:latin typeface="Times New Roman" pitchFamily="18" charset="0"/>
                  </a:rPr>
                  <a:t>A 10</a:t>
                </a:r>
              </a:p>
              <a:p>
                <a:r>
                  <a:rPr lang="en-US" sz="1400">
                    <a:latin typeface="Times New Roman" pitchFamily="18" charset="0"/>
                  </a:rPr>
                  <a:t>B  4</a:t>
                </a:r>
              </a:p>
              <a:p>
                <a:r>
                  <a:rPr lang="en-US" sz="1400">
                    <a:latin typeface="Times New Roman" pitchFamily="18" charset="0"/>
                  </a:rPr>
                  <a:t>C  8</a:t>
                </a:r>
              </a:p>
              <a:p>
                <a:r>
                  <a:rPr lang="en-US" sz="1400">
                    <a:latin typeface="Times New Roman" pitchFamily="18" charset="0"/>
                  </a:rPr>
                  <a:t>.   .</a:t>
                </a:r>
              </a:p>
              <a:p>
                <a:r>
                  <a:rPr lang="en-US" sz="1400">
                    <a:latin typeface="Times New Roman" pitchFamily="18" charset="0"/>
                  </a:rPr>
                  <a:t>Z  1</a:t>
                </a:r>
              </a:p>
            </p:txBody>
          </p:sp>
        </p:grpSp>
      </p:grpSp>
      <p:grpSp>
        <p:nvGrpSpPr>
          <p:cNvPr id="57" name="Group 54"/>
          <p:cNvGrpSpPr>
            <a:grpSpLocks/>
          </p:cNvGrpSpPr>
          <p:nvPr/>
        </p:nvGrpSpPr>
        <p:grpSpPr bwMode="auto">
          <a:xfrm>
            <a:off x="5105400" y="5235575"/>
            <a:ext cx="2081213" cy="1166813"/>
            <a:chOff x="3216" y="3219"/>
            <a:chExt cx="1311" cy="735"/>
          </a:xfrm>
        </p:grpSpPr>
        <p:sp>
          <p:nvSpPr>
            <p:cNvPr id="58" name="Rectangle 55"/>
            <p:cNvSpPr>
              <a:spLocks noChangeArrowheads="1"/>
            </p:cNvSpPr>
            <p:nvPr/>
          </p:nvSpPr>
          <p:spPr bwMode="auto">
            <a:xfrm>
              <a:off x="3216" y="3504"/>
              <a:ext cx="1311" cy="450"/>
            </a:xfrm>
            <a:prstGeom prst="rect">
              <a:avLst/>
            </a:prstGeom>
            <a:solidFill>
              <a:srgbClr val="FFFF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r>
                <a:rPr lang="en-US" sz="2000">
                  <a:latin typeface="Times New Roman" pitchFamily="18" charset="0"/>
                </a:rPr>
                <a:t>Extract</a:t>
              </a:r>
            </a:p>
            <a:p>
              <a:pPr algn="ctr"/>
              <a:r>
                <a:rPr lang="en-US" sz="2000">
                  <a:latin typeface="Times New Roman" pitchFamily="18" charset="0"/>
                </a:rPr>
                <a:t>Recommendations</a:t>
              </a:r>
            </a:p>
          </p:txBody>
        </p:sp>
        <p:sp>
          <p:nvSpPr>
            <p:cNvPr id="59" name="Line 56"/>
            <p:cNvSpPr>
              <a:spLocks noChangeShapeType="1"/>
            </p:cNvSpPr>
            <p:nvPr/>
          </p:nvSpPr>
          <p:spPr bwMode="auto">
            <a:xfrm>
              <a:off x="3827" y="3219"/>
              <a:ext cx="0" cy="27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US"/>
            </a:p>
          </p:txBody>
        </p:sp>
        <p:sp>
          <p:nvSpPr>
            <p:cNvPr id="60" name="Line 57"/>
            <p:cNvSpPr>
              <a:spLocks noChangeShapeType="1"/>
            </p:cNvSpPr>
            <p:nvPr/>
          </p:nvSpPr>
          <p:spPr bwMode="auto">
            <a:xfrm>
              <a:off x="4174" y="3226"/>
              <a:ext cx="2" cy="27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grpSp>
      <p:grpSp>
        <p:nvGrpSpPr>
          <p:cNvPr id="61" name="Group 58"/>
          <p:cNvGrpSpPr>
            <a:grpSpLocks/>
          </p:cNvGrpSpPr>
          <p:nvPr/>
        </p:nvGrpSpPr>
        <p:grpSpPr bwMode="auto">
          <a:xfrm>
            <a:off x="5715000" y="4572000"/>
            <a:ext cx="2179638" cy="1589088"/>
            <a:chOff x="3600" y="2880"/>
            <a:chExt cx="1373" cy="1001"/>
          </a:xfrm>
        </p:grpSpPr>
        <p:grpSp>
          <p:nvGrpSpPr>
            <p:cNvPr id="62" name="Group 59"/>
            <p:cNvGrpSpPr>
              <a:grpSpLocks/>
            </p:cNvGrpSpPr>
            <p:nvPr/>
          </p:nvGrpSpPr>
          <p:grpSpPr bwMode="auto">
            <a:xfrm>
              <a:off x="4529" y="3631"/>
              <a:ext cx="444" cy="250"/>
              <a:chOff x="4529" y="3552"/>
              <a:chExt cx="444" cy="250"/>
            </a:xfrm>
          </p:grpSpPr>
          <p:sp>
            <p:nvSpPr>
              <p:cNvPr id="64" name="Line 60"/>
              <p:cNvSpPr>
                <a:spLocks noChangeShapeType="1"/>
              </p:cNvSpPr>
              <p:nvPr/>
            </p:nvSpPr>
            <p:spPr bwMode="auto">
              <a:xfrm>
                <a:off x="4529" y="3701"/>
                <a:ext cx="205"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US"/>
              </a:p>
            </p:txBody>
          </p:sp>
          <p:sp>
            <p:nvSpPr>
              <p:cNvPr id="65" name="Text Box 61"/>
              <p:cNvSpPr txBox="1">
                <a:spLocks noChangeArrowheads="1"/>
              </p:cNvSpPr>
              <p:nvPr/>
            </p:nvSpPr>
            <p:spPr bwMode="auto">
              <a:xfrm>
                <a:off x="4752" y="3552"/>
                <a:ext cx="2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a:r>
                  <a:rPr lang="en-US" sz="2000">
                    <a:latin typeface="Times New Roman" pitchFamily="18" charset="0"/>
                  </a:rPr>
                  <a:t>C</a:t>
                </a:r>
              </a:p>
            </p:txBody>
          </p:sp>
        </p:grpSp>
        <p:sp>
          <p:nvSpPr>
            <p:cNvPr id="63" name="Rectangle 62"/>
            <p:cNvSpPr>
              <a:spLocks noChangeArrowheads="1"/>
            </p:cNvSpPr>
            <p:nvPr/>
          </p:nvSpPr>
          <p:spPr bwMode="auto">
            <a:xfrm>
              <a:off x="3600" y="2880"/>
              <a:ext cx="816" cy="144"/>
            </a:xfrm>
            <a:prstGeom prst="rect">
              <a:avLst/>
            </a:prstGeom>
            <a:noFill/>
            <a:ln w="38100">
              <a:solidFill>
                <a:srgbClr val="FF7C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endParaRPr lang="en-US" sz="2000">
                <a:latin typeface="Times New Roman" pitchFamily="18" charset="0"/>
              </a:endParaRPr>
            </a:p>
          </p:txBody>
        </p:sp>
      </p:grpSp>
      <p:grpSp>
        <p:nvGrpSpPr>
          <p:cNvPr id="66" name="Group 63"/>
          <p:cNvGrpSpPr>
            <a:grpSpLocks/>
          </p:cNvGrpSpPr>
          <p:nvPr/>
        </p:nvGrpSpPr>
        <p:grpSpPr bwMode="auto">
          <a:xfrm>
            <a:off x="1612900" y="2338388"/>
            <a:ext cx="5734050" cy="1246187"/>
            <a:chOff x="1016" y="1473"/>
            <a:chExt cx="3612" cy="785"/>
          </a:xfrm>
        </p:grpSpPr>
        <p:sp>
          <p:nvSpPr>
            <p:cNvPr id="67" name="Rectangle 64"/>
            <p:cNvSpPr>
              <a:spLocks noChangeArrowheads="1"/>
            </p:cNvSpPr>
            <p:nvPr/>
          </p:nvSpPr>
          <p:spPr bwMode="auto">
            <a:xfrm>
              <a:off x="1016" y="1473"/>
              <a:ext cx="336" cy="768"/>
            </a:xfrm>
            <a:prstGeom prst="rect">
              <a:avLst/>
            </a:prstGeom>
            <a:noFill/>
            <a:ln w="38100">
              <a:solidFill>
                <a:srgbClr val="FF7C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68" name="Rectangle 65"/>
            <p:cNvSpPr>
              <a:spLocks noChangeArrowheads="1"/>
            </p:cNvSpPr>
            <p:nvPr/>
          </p:nvSpPr>
          <p:spPr bwMode="auto">
            <a:xfrm>
              <a:off x="4292" y="1490"/>
              <a:ext cx="336" cy="768"/>
            </a:xfrm>
            <a:prstGeom prst="rect">
              <a:avLst/>
            </a:prstGeom>
            <a:noFill/>
            <a:ln w="38100">
              <a:solidFill>
                <a:srgbClr val="FF7C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pPr algn="ctr"/>
              <a:endParaRPr lang="en-US" sz="2000">
                <a:latin typeface="Times New Roman" pitchFamily="18" charset="0"/>
              </a:endParaRPr>
            </a:p>
          </p:txBody>
        </p:sp>
      </p:grpSp>
    </p:spTree>
    <p:extLst>
      <p:ext uri="{BB962C8B-B14F-4D97-AF65-F5344CB8AC3E}">
        <p14:creationId xmlns:p14="http://schemas.microsoft.com/office/powerpoint/2010/main" val="161233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499"/>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Collaborative filtering </a:t>
            </a:r>
          </a:p>
        </p:txBody>
      </p:sp>
      <p:sp>
        <p:nvSpPr>
          <p:cNvPr id="3" name="Content Placeholder 2"/>
          <p:cNvSpPr>
            <a:spLocks noGrp="1"/>
          </p:cNvSpPr>
          <p:nvPr>
            <p:ph idx="1"/>
          </p:nvPr>
        </p:nvSpPr>
        <p:spPr/>
        <p:txBody>
          <a:bodyPr>
            <a:normAutofit/>
          </a:bodyPr>
          <a:lstStyle/>
          <a:p>
            <a:r>
              <a:rPr lang="sr-Latn-RS" sz="2200" dirty="0" smtClean="0"/>
              <a:t>V</a:t>
            </a:r>
            <a:r>
              <a:rPr lang="en-US" sz="2200" dirty="0" err="1" smtClean="0"/>
              <a:t>ery</a:t>
            </a:r>
            <a:r>
              <a:rPr lang="en-US" sz="2200" dirty="0" smtClean="0"/>
              <a:t> </a:t>
            </a:r>
            <a:r>
              <a:rPr lang="en-US" sz="2200" dirty="0"/>
              <a:t>successful methodology in almost every domain – especially “where multi-value ratings are available” </a:t>
            </a:r>
            <a:endParaRPr lang="sr-Latn-RS" sz="2200" dirty="0"/>
          </a:p>
          <a:p>
            <a:r>
              <a:rPr lang="en-US" sz="2200" dirty="0" smtClean="0"/>
              <a:t>However</a:t>
            </a:r>
            <a:r>
              <a:rPr lang="en-US" sz="2200" dirty="0"/>
              <a:t>, they suffer from </a:t>
            </a:r>
            <a:r>
              <a:rPr lang="en-US" sz="2200" dirty="0" smtClean="0"/>
              <a:t>two </a:t>
            </a:r>
            <a:r>
              <a:rPr lang="en-US" sz="2200" dirty="0"/>
              <a:t>key problems: </a:t>
            </a:r>
            <a:endParaRPr lang="sr-Latn-RS" sz="2200" dirty="0" smtClean="0"/>
          </a:p>
        </p:txBody>
      </p:sp>
      <p:sp>
        <p:nvSpPr>
          <p:cNvPr id="4" name="Footer Placeholder 3"/>
          <p:cNvSpPr>
            <a:spLocks noGrp="1"/>
          </p:cNvSpPr>
          <p:nvPr>
            <p:ph type="ftr" sz="quarter" idx="11"/>
          </p:nvPr>
        </p:nvSpPr>
        <p:spPr/>
        <p:txBody>
          <a:bodyPr/>
          <a:lstStyle/>
          <a:p>
            <a:r>
              <a:rPr lang="en-US" dirty="0"/>
              <a:t>Workshop 2014</a:t>
            </a:r>
            <a:r>
              <a:rPr lang="sr-Latn-RS" dirty="0"/>
              <a:t>,</a:t>
            </a:r>
            <a:r>
              <a:rPr lang="en-US" dirty="0"/>
              <a:t> </a:t>
            </a:r>
            <a:r>
              <a:rPr lang="en-US" dirty="0" err="1"/>
              <a:t>Sinaia</a:t>
            </a:r>
            <a:r>
              <a:rPr lang="en-US" dirty="0"/>
              <a:t>, Romania</a:t>
            </a:r>
          </a:p>
        </p:txBody>
      </p:sp>
      <p:sp>
        <p:nvSpPr>
          <p:cNvPr id="5" name="Slide Number Placeholder 4"/>
          <p:cNvSpPr>
            <a:spLocks noGrp="1"/>
          </p:cNvSpPr>
          <p:nvPr>
            <p:ph type="sldNum" sz="quarter" idx="12"/>
          </p:nvPr>
        </p:nvSpPr>
        <p:spPr/>
        <p:txBody>
          <a:bodyPr/>
          <a:lstStyle/>
          <a:p>
            <a:fld id="{B3C8D34D-C890-40B5-A129-57F713BE0812}" type="slidenum">
              <a:rPr lang="en-US" smtClean="0"/>
              <a:t>8</a:t>
            </a:fld>
            <a:endParaRPr lang="en-US" dirty="0"/>
          </a:p>
        </p:txBody>
      </p:sp>
      <p:grpSp>
        <p:nvGrpSpPr>
          <p:cNvPr id="6" name="Gruppe 19"/>
          <p:cNvGrpSpPr>
            <a:grpSpLocks/>
          </p:cNvGrpSpPr>
          <p:nvPr/>
        </p:nvGrpSpPr>
        <p:grpSpPr bwMode="auto">
          <a:xfrm>
            <a:off x="779346" y="2868138"/>
            <a:ext cx="7709994" cy="1179513"/>
            <a:chOff x="29156" y="3046335"/>
            <a:chExt cx="7709994" cy="1179513"/>
          </a:xfrm>
        </p:grpSpPr>
        <p:sp>
          <p:nvSpPr>
            <p:cNvPr id="9" name="Rektangel 22"/>
            <p:cNvSpPr>
              <a:spLocks noChangeArrowheads="1"/>
            </p:cNvSpPr>
            <p:nvPr/>
          </p:nvSpPr>
          <p:spPr bwMode="auto">
            <a:xfrm>
              <a:off x="1965278" y="3046335"/>
              <a:ext cx="5773872" cy="1179513"/>
            </a:xfrm>
            <a:prstGeom prst="rect">
              <a:avLst/>
            </a:prstGeom>
            <a:solidFill>
              <a:srgbClr val="03D4A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b="1" noProof="1">
                <a:solidFill>
                  <a:srgbClr val="FFFFFF"/>
                </a:solidFill>
                <a:latin typeface="+mj-lt"/>
              </a:endParaRPr>
            </a:p>
          </p:txBody>
        </p:sp>
        <p:sp>
          <p:nvSpPr>
            <p:cNvPr id="10" name="Højrepil 23"/>
            <p:cNvSpPr/>
            <p:nvPr/>
          </p:nvSpPr>
          <p:spPr bwMode="auto">
            <a:xfrm rot="21421556">
              <a:off x="1404018" y="3459085"/>
              <a:ext cx="485775" cy="354013"/>
            </a:xfrm>
            <a:prstGeom prst="rightArrow">
              <a:avLst>
                <a:gd name="adj1" fmla="val 50000"/>
                <a:gd name="adj2" fmla="val 82469"/>
              </a:avLst>
            </a:prstGeom>
            <a:gradFill flip="none" rotWithShape="1">
              <a:gsLst>
                <a:gs pos="0">
                  <a:srgbClr val="CFCFCF"/>
                </a:gs>
                <a:gs pos="50000">
                  <a:srgbClr val="D5D5D5"/>
                </a:gs>
                <a:gs pos="100000">
                  <a:srgbClr val="C4C4C4"/>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b="1" kern="0" noProof="1">
                <a:solidFill>
                  <a:sysClr val="window" lastClr="FFFFFF"/>
                </a:solidFill>
                <a:latin typeface="Arial" pitchFamily="34" charset="0"/>
                <a:ea typeface="ＭＳ Ｐゴシック" pitchFamily="-97" charset="-128"/>
              </a:endParaRPr>
            </a:p>
          </p:txBody>
        </p:sp>
        <p:sp>
          <p:nvSpPr>
            <p:cNvPr id="11" name="Rektangel 25"/>
            <p:cNvSpPr>
              <a:spLocks noChangeArrowheads="1"/>
            </p:cNvSpPr>
            <p:nvPr/>
          </p:nvSpPr>
          <p:spPr bwMode="auto">
            <a:xfrm>
              <a:off x="41856" y="3046335"/>
              <a:ext cx="1333500" cy="1179513"/>
            </a:xfrm>
            <a:prstGeom prst="rect">
              <a:avLst/>
            </a:prstGeom>
            <a:gradFill rotWithShape="1">
              <a:gsLst>
                <a:gs pos="0">
                  <a:srgbClr val="03D4A8"/>
                </a:gs>
                <a:gs pos="25000">
                  <a:srgbClr val="21D6E0"/>
                </a:gs>
                <a:gs pos="75000">
                  <a:srgbClr val="0087E6"/>
                </a:gs>
                <a:gs pos="100000">
                  <a:srgbClr val="005CBF"/>
                </a:gs>
              </a:gsLst>
              <a:lin ang="16200000" scaled="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endParaRPr lang="da-DK" b="1" dirty="0">
                <a:solidFill>
                  <a:schemeClr val="bg1"/>
                </a:solidFill>
                <a:latin typeface="Arial" pitchFamily="34" charset="0"/>
                <a:ea typeface="ＭＳ Ｐゴシック" pitchFamily="-97" charset="-128"/>
              </a:endParaRPr>
            </a:p>
          </p:txBody>
        </p:sp>
        <p:sp>
          <p:nvSpPr>
            <p:cNvPr id="13" name="Text Box 52"/>
            <p:cNvSpPr txBox="1">
              <a:spLocks noChangeArrowheads="1"/>
            </p:cNvSpPr>
            <p:nvPr/>
          </p:nvSpPr>
          <p:spPr bwMode="gray">
            <a:xfrm>
              <a:off x="29156" y="3438884"/>
              <a:ext cx="1346200" cy="369332"/>
            </a:xfrm>
            <a:prstGeom prst="rect">
              <a:avLst/>
            </a:prstGeom>
            <a:noFill/>
            <a:ln w="9525">
              <a:noFill/>
              <a:miter lim="800000"/>
              <a:headEnd/>
              <a:tailEnd/>
            </a:ln>
          </p:spPr>
          <p:txBody>
            <a:bodyPr>
              <a:spAutoFit/>
            </a:bodyPr>
            <a:lstStyle/>
            <a:p>
              <a:pPr algn="ctr" defTabSz="801688">
                <a:spcBef>
                  <a:spcPct val="20000"/>
                </a:spcBef>
              </a:pPr>
              <a:r>
                <a:rPr lang="sr-Latn-RS" b="1" noProof="1" smtClean="0">
                  <a:solidFill>
                    <a:schemeClr val="bg1"/>
                  </a:solidFill>
                  <a:latin typeface="+mj-lt"/>
                </a:rPr>
                <a:t>Sparsity</a:t>
              </a:r>
              <a:endParaRPr lang="en-US" b="1" noProof="1">
                <a:solidFill>
                  <a:schemeClr val="bg1"/>
                </a:solidFill>
                <a:latin typeface="+mj-lt"/>
              </a:endParaRPr>
            </a:p>
          </p:txBody>
        </p:sp>
      </p:grpSp>
      <p:sp>
        <p:nvSpPr>
          <p:cNvPr id="16" name="Rectangle 15"/>
          <p:cNvSpPr/>
          <p:nvPr/>
        </p:nvSpPr>
        <p:spPr>
          <a:xfrm>
            <a:off x="3003019" y="2983688"/>
            <a:ext cx="4572000" cy="923330"/>
          </a:xfrm>
          <a:prstGeom prst="rect">
            <a:avLst/>
          </a:prstGeom>
        </p:spPr>
        <p:txBody>
          <a:bodyPr>
            <a:spAutoFit/>
          </a:bodyPr>
          <a:lstStyle/>
          <a:p>
            <a:r>
              <a:rPr lang="en-US" b="1" dirty="0">
                <a:solidFill>
                  <a:schemeClr val="bg1"/>
                </a:solidFill>
                <a:latin typeface="+mj-lt"/>
              </a:rPr>
              <a:t>As most users only rate a small portion of all items, it is highly difficult to find users with “significantly similar ratings.”</a:t>
            </a:r>
          </a:p>
        </p:txBody>
      </p:sp>
      <p:grpSp>
        <p:nvGrpSpPr>
          <p:cNvPr id="17" name="Gruppe 19"/>
          <p:cNvGrpSpPr>
            <a:grpSpLocks/>
          </p:cNvGrpSpPr>
          <p:nvPr/>
        </p:nvGrpSpPr>
        <p:grpSpPr bwMode="auto">
          <a:xfrm>
            <a:off x="766646" y="4459239"/>
            <a:ext cx="7709994" cy="1179513"/>
            <a:chOff x="29156" y="3046335"/>
            <a:chExt cx="7709994" cy="1179513"/>
          </a:xfrm>
        </p:grpSpPr>
        <p:sp>
          <p:nvSpPr>
            <p:cNvPr id="20" name="Rektangel 22"/>
            <p:cNvSpPr>
              <a:spLocks noChangeArrowheads="1"/>
            </p:cNvSpPr>
            <p:nvPr/>
          </p:nvSpPr>
          <p:spPr bwMode="auto">
            <a:xfrm>
              <a:off x="1965278" y="3046335"/>
              <a:ext cx="5773872" cy="1179513"/>
            </a:xfrm>
            <a:prstGeom prst="rect">
              <a:avLst/>
            </a:prstGeom>
            <a:solidFill>
              <a:srgbClr val="03D4A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sz="1200" noProof="1">
                <a:solidFill>
                  <a:schemeClr val="bg1"/>
                </a:solidFill>
                <a:latin typeface="Arial" pitchFamily="34" charset="0"/>
              </a:endParaRPr>
            </a:p>
          </p:txBody>
        </p:sp>
        <p:sp>
          <p:nvSpPr>
            <p:cNvPr id="21" name="Højrepil 23"/>
            <p:cNvSpPr/>
            <p:nvPr/>
          </p:nvSpPr>
          <p:spPr bwMode="auto">
            <a:xfrm rot="21421556">
              <a:off x="1404018" y="3459085"/>
              <a:ext cx="485775" cy="354013"/>
            </a:xfrm>
            <a:prstGeom prst="rightArrow">
              <a:avLst>
                <a:gd name="adj1" fmla="val 50000"/>
                <a:gd name="adj2" fmla="val 82469"/>
              </a:avLst>
            </a:prstGeom>
            <a:gradFill flip="none" rotWithShape="1">
              <a:gsLst>
                <a:gs pos="0">
                  <a:srgbClr val="CFCFCF"/>
                </a:gs>
                <a:gs pos="50000">
                  <a:srgbClr val="D5D5D5"/>
                </a:gs>
                <a:gs pos="100000">
                  <a:srgbClr val="C4C4C4"/>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sz="1200" kern="0" noProof="1">
                <a:solidFill>
                  <a:schemeClr val="bg1"/>
                </a:solidFill>
                <a:latin typeface="Arial" pitchFamily="34" charset="0"/>
                <a:ea typeface="ＭＳ Ｐゴシック" pitchFamily="-97" charset="-128"/>
              </a:endParaRPr>
            </a:p>
          </p:txBody>
        </p:sp>
        <p:sp>
          <p:nvSpPr>
            <p:cNvPr id="22" name="Rektangel 25"/>
            <p:cNvSpPr>
              <a:spLocks noChangeArrowheads="1"/>
            </p:cNvSpPr>
            <p:nvPr/>
          </p:nvSpPr>
          <p:spPr bwMode="auto">
            <a:xfrm>
              <a:off x="41856" y="3046335"/>
              <a:ext cx="1333500" cy="1179513"/>
            </a:xfrm>
            <a:prstGeom prst="rect">
              <a:avLst/>
            </a:prstGeom>
            <a:gradFill rotWithShape="1">
              <a:gsLst>
                <a:gs pos="0">
                  <a:srgbClr val="03D4A8"/>
                </a:gs>
                <a:gs pos="25000">
                  <a:srgbClr val="21D6E0"/>
                </a:gs>
                <a:gs pos="75000">
                  <a:srgbClr val="0087E6"/>
                </a:gs>
                <a:gs pos="100000">
                  <a:srgbClr val="005CBF"/>
                </a:gs>
              </a:gsLst>
              <a:lin ang="16200000" scaled="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endParaRPr lang="da-DK" sz="1600" dirty="0">
                <a:solidFill>
                  <a:schemeClr val="bg1"/>
                </a:solidFill>
                <a:latin typeface="Arial" pitchFamily="34" charset="0"/>
                <a:ea typeface="ＭＳ Ｐゴシック" pitchFamily="-97" charset="-128"/>
              </a:endParaRPr>
            </a:p>
          </p:txBody>
        </p:sp>
        <p:sp>
          <p:nvSpPr>
            <p:cNvPr id="24" name="Text Box 52"/>
            <p:cNvSpPr txBox="1">
              <a:spLocks noChangeArrowheads="1"/>
            </p:cNvSpPr>
            <p:nvPr/>
          </p:nvSpPr>
          <p:spPr bwMode="gray">
            <a:xfrm>
              <a:off x="29156" y="3312925"/>
              <a:ext cx="1346200" cy="646331"/>
            </a:xfrm>
            <a:prstGeom prst="rect">
              <a:avLst/>
            </a:prstGeom>
            <a:noFill/>
            <a:ln w="9525">
              <a:noFill/>
              <a:miter lim="800000"/>
              <a:headEnd/>
              <a:tailEnd/>
            </a:ln>
          </p:spPr>
          <p:txBody>
            <a:bodyPr>
              <a:spAutoFit/>
            </a:bodyPr>
            <a:lstStyle/>
            <a:p>
              <a:pPr algn="ctr" defTabSz="801688">
                <a:spcBef>
                  <a:spcPct val="20000"/>
                </a:spcBef>
              </a:pPr>
              <a:r>
                <a:rPr lang="sr-Latn-RS" b="1" noProof="1" smtClean="0">
                  <a:solidFill>
                    <a:schemeClr val="bg1"/>
                  </a:solidFill>
                  <a:latin typeface="+mj-lt"/>
                </a:rPr>
                <a:t>First-rater problem </a:t>
              </a:r>
              <a:endParaRPr lang="sr-Latn-RS" b="1" noProof="1">
                <a:solidFill>
                  <a:schemeClr val="bg1"/>
                </a:solidFill>
                <a:latin typeface="+mj-lt"/>
              </a:endParaRPr>
            </a:p>
          </p:txBody>
        </p:sp>
      </p:grpSp>
      <p:sp>
        <p:nvSpPr>
          <p:cNvPr id="26" name="Rectangle 25"/>
          <p:cNvSpPr/>
          <p:nvPr/>
        </p:nvSpPr>
        <p:spPr>
          <a:xfrm>
            <a:off x="3003019" y="4587330"/>
            <a:ext cx="4572000" cy="923330"/>
          </a:xfrm>
          <a:prstGeom prst="rect">
            <a:avLst/>
          </a:prstGeom>
        </p:spPr>
        <p:txBody>
          <a:bodyPr>
            <a:spAutoFit/>
          </a:bodyPr>
          <a:lstStyle/>
          <a:p>
            <a:r>
              <a:rPr lang="sr-Latn-RS" b="1" dirty="0" smtClean="0">
                <a:solidFill>
                  <a:schemeClr val="bg1"/>
                </a:solidFill>
                <a:latin typeface="+mj-lt"/>
              </a:rPr>
              <a:t>A</a:t>
            </a:r>
            <a:r>
              <a:rPr lang="en-US" b="1" dirty="0" smtClean="0">
                <a:solidFill>
                  <a:schemeClr val="bg1"/>
                </a:solidFill>
                <a:latin typeface="+mj-lt"/>
              </a:rPr>
              <a:t>n </a:t>
            </a:r>
            <a:r>
              <a:rPr lang="en-US" b="1" dirty="0">
                <a:solidFill>
                  <a:schemeClr val="bg1"/>
                </a:solidFill>
                <a:latin typeface="+mj-lt"/>
              </a:rPr>
              <a:t>item cannot be recommended before one user has rated it. This can be the case if the item has newly been introduced to the system </a:t>
            </a:r>
          </a:p>
        </p:txBody>
      </p:sp>
    </p:spTree>
    <p:extLst>
      <p:ext uri="{BB962C8B-B14F-4D97-AF65-F5344CB8AC3E}">
        <p14:creationId xmlns:p14="http://schemas.microsoft.com/office/powerpoint/2010/main" val="33634526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Collaborative tagging </a:t>
            </a:r>
            <a:endParaRPr lang="en-US" dirty="0"/>
          </a:p>
        </p:txBody>
      </p:sp>
      <p:sp>
        <p:nvSpPr>
          <p:cNvPr id="3" name="Content Placeholder 2"/>
          <p:cNvSpPr>
            <a:spLocks noGrp="1"/>
          </p:cNvSpPr>
          <p:nvPr>
            <p:ph idx="1"/>
          </p:nvPr>
        </p:nvSpPr>
        <p:spPr/>
        <p:txBody>
          <a:bodyPr>
            <a:noAutofit/>
          </a:bodyPr>
          <a:lstStyle/>
          <a:p>
            <a:pPr>
              <a:spcBef>
                <a:spcPts val="1000"/>
              </a:spcBef>
            </a:pPr>
            <a:r>
              <a:rPr lang="en-US" sz="2200" dirty="0" smtClean="0"/>
              <a:t>To </a:t>
            </a:r>
            <a:r>
              <a:rPr lang="en-US" sz="2200" dirty="0"/>
              <a:t>improve recommendation quality, metadata such as content information of items </a:t>
            </a:r>
            <a:r>
              <a:rPr lang="sr-Latn-RS" sz="2200" dirty="0" smtClean="0"/>
              <a:t>- </a:t>
            </a:r>
            <a:r>
              <a:rPr lang="en-US" sz="2200" dirty="0" smtClean="0"/>
              <a:t>additional knowledge</a:t>
            </a:r>
            <a:endParaRPr lang="sr-Latn-RS" sz="2200" dirty="0" smtClean="0"/>
          </a:p>
          <a:p>
            <a:pPr>
              <a:spcBef>
                <a:spcPts val="1000"/>
              </a:spcBef>
            </a:pPr>
            <a:r>
              <a:rPr lang="en-US" sz="2200" dirty="0"/>
              <a:t>Collaborative tagging is the practice of allowing users to freely attach keywords or tags to content </a:t>
            </a:r>
            <a:endParaRPr lang="sr-Latn-RS" sz="2200" dirty="0" smtClean="0"/>
          </a:p>
          <a:p>
            <a:pPr>
              <a:spcBef>
                <a:spcPts val="1000"/>
              </a:spcBef>
            </a:pPr>
            <a:r>
              <a:rPr lang="sr-Latn-CS" sz="2200" dirty="0" smtClean="0"/>
              <a:t>The systems can be distinguished  - kind of resources are supported. </a:t>
            </a:r>
          </a:p>
          <a:p>
            <a:pPr lvl="1">
              <a:spcBef>
                <a:spcPts val="1000"/>
              </a:spcBef>
            </a:pPr>
            <a:r>
              <a:rPr lang="sr-Latn-CS" sz="1800" i="1" dirty="0" smtClean="0"/>
              <a:t>Flickr</a:t>
            </a:r>
            <a:r>
              <a:rPr lang="sr-Latn-CS" sz="1800" dirty="0" smtClean="0"/>
              <a:t> - allows </a:t>
            </a:r>
            <a:r>
              <a:rPr lang="sr-Latn-CS" sz="1800" dirty="0"/>
              <a:t>the sharing of </a:t>
            </a:r>
            <a:r>
              <a:rPr lang="sr-Latn-CS" sz="1800" b="1" dirty="0">
                <a:solidFill>
                  <a:srgbClr val="CC3399"/>
                </a:solidFill>
              </a:rPr>
              <a:t>photos</a:t>
            </a:r>
            <a:r>
              <a:rPr lang="sr-Latn-CS" sz="1800" dirty="0"/>
              <a:t>, </a:t>
            </a:r>
            <a:endParaRPr lang="sr-Latn-CS" sz="1800" dirty="0" smtClean="0"/>
          </a:p>
          <a:p>
            <a:pPr lvl="1">
              <a:spcBef>
                <a:spcPts val="1000"/>
              </a:spcBef>
            </a:pPr>
            <a:r>
              <a:rPr lang="sr-Latn-CS" sz="1800" i="1" dirty="0" smtClean="0"/>
              <a:t>del.icio.us</a:t>
            </a:r>
            <a:r>
              <a:rPr lang="sr-Latn-CS" sz="1800" dirty="0" smtClean="0"/>
              <a:t> - allows </a:t>
            </a:r>
            <a:r>
              <a:rPr lang="sr-Latn-CS" sz="1800" dirty="0"/>
              <a:t>the sharing </a:t>
            </a:r>
            <a:r>
              <a:rPr lang="sr-Latn-CS" sz="1800" dirty="0" smtClean="0"/>
              <a:t>of </a:t>
            </a:r>
            <a:r>
              <a:rPr lang="sr-Latn-CS" sz="1800" b="1" dirty="0" smtClean="0">
                <a:solidFill>
                  <a:srgbClr val="CC3399"/>
                </a:solidFill>
              </a:rPr>
              <a:t>bookmarks</a:t>
            </a:r>
            <a:r>
              <a:rPr lang="sr-Latn-CS" sz="1800" dirty="0" smtClean="0"/>
              <a:t>,</a:t>
            </a:r>
          </a:p>
          <a:p>
            <a:pPr lvl="1">
              <a:spcBef>
                <a:spcPts val="1000"/>
              </a:spcBef>
            </a:pPr>
            <a:r>
              <a:rPr lang="sr-Latn-CS" sz="1800" i="1" dirty="0" smtClean="0"/>
              <a:t>CiteULike</a:t>
            </a:r>
            <a:r>
              <a:rPr lang="sr-Latn-CS" sz="1800" dirty="0" smtClean="0"/>
              <a:t> </a:t>
            </a:r>
            <a:r>
              <a:rPr lang="sr-Latn-CS" sz="1800" dirty="0"/>
              <a:t>and </a:t>
            </a:r>
            <a:r>
              <a:rPr lang="sr-Latn-CS" sz="1800" i="1" dirty="0"/>
              <a:t>Connotea</a:t>
            </a:r>
            <a:r>
              <a:rPr lang="sr-Latn-CS" sz="1800" dirty="0"/>
              <a:t> </a:t>
            </a:r>
            <a:r>
              <a:rPr lang="sr-Latn-CS" sz="1800" dirty="0" smtClean="0"/>
              <a:t> - allows </a:t>
            </a:r>
            <a:r>
              <a:rPr lang="sr-Latn-CS" sz="1800" dirty="0"/>
              <a:t>the sharing of</a:t>
            </a:r>
            <a:r>
              <a:rPr lang="sr-Latn-CS" sz="1800" dirty="0" smtClean="0"/>
              <a:t> </a:t>
            </a:r>
            <a:r>
              <a:rPr lang="sr-Latn-CS" sz="1800" b="1" dirty="0">
                <a:solidFill>
                  <a:srgbClr val="CC3399"/>
                </a:solidFill>
              </a:rPr>
              <a:t>bibliographic references</a:t>
            </a:r>
            <a:r>
              <a:rPr lang="sr-Latn-CS" sz="1800" dirty="0"/>
              <a:t>, </a:t>
            </a:r>
            <a:r>
              <a:rPr lang="sr-Latn-CS" sz="1800" dirty="0" smtClean="0"/>
              <a:t>and </a:t>
            </a:r>
          </a:p>
          <a:p>
            <a:pPr>
              <a:spcBef>
                <a:spcPts val="1000"/>
              </a:spcBef>
            </a:pPr>
            <a:r>
              <a:rPr lang="sr-Latn-CS" sz="2200" dirty="0" smtClean="0"/>
              <a:t>These systems are all very similar. </a:t>
            </a:r>
          </a:p>
          <a:p>
            <a:pPr>
              <a:spcBef>
                <a:spcPts val="1000"/>
              </a:spcBef>
            </a:pPr>
            <a:r>
              <a:rPr lang="sr-Latn-CS" sz="2200" dirty="0" smtClean="0"/>
              <a:t>Once </a:t>
            </a:r>
            <a:r>
              <a:rPr lang="sr-Latn-CS" sz="2200" dirty="0"/>
              <a:t>a user is logged in, he can add a resource to the system, and assign arbitrary tags to it. </a:t>
            </a:r>
            <a:endParaRPr lang="en-US" sz="2200" dirty="0"/>
          </a:p>
        </p:txBody>
      </p:sp>
      <p:sp>
        <p:nvSpPr>
          <p:cNvPr id="4" name="Footer Placeholder 3"/>
          <p:cNvSpPr>
            <a:spLocks noGrp="1"/>
          </p:cNvSpPr>
          <p:nvPr>
            <p:ph type="ftr" sz="quarter" idx="11"/>
          </p:nvPr>
        </p:nvSpPr>
        <p:spPr/>
        <p:txBody>
          <a:bodyPr/>
          <a:lstStyle/>
          <a:p>
            <a:r>
              <a:rPr lang="en-US" dirty="0"/>
              <a:t>Workshop 2014</a:t>
            </a:r>
            <a:r>
              <a:rPr lang="sr-Latn-RS" dirty="0"/>
              <a:t>,</a:t>
            </a:r>
            <a:r>
              <a:rPr lang="en-US" dirty="0"/>
              <a:t> </a:t>
            </a:r>
            <a:r>
              <a:rPr lang="en-US" dirty="0" err="1"/>
              <a:t>Sinaia</a:t>
            </a:r>
            <a:r>
              <a:rPr lang="en-US" dirty="0"/>
              <a:t>, Romania</a:t>
            </a:r>
          </a:p>
        </p:txBody>
      </p:sp>
      <p:sp>
        <p:nvSpPr>
          <p:cNvPr id="5" name="Slide Number Placeholder 4"/>
          <p:cNvSpPr>
            <a:spLocks noGrp="1"/>
          </p:cNvSpPr>
          <p:nvPr>
            <p:ph type="sldNum" sz="quarter" idx="12"/>
          </p:nvPr>
        </p:nvSpPr>
        <p:spPr/>
        <p:txBody>
          <a:bodyPr/>
          <a:lstStyle/>
          <a:p>
            <a:fld id="{B3C8D34D-C890-40B5-A129-57F713BE0812}" type="slidenum">
              <a:rPr lang="en-US" smtClean="0"/>
              <a:t>9</a:t>
            </a:fld>
            <a:endParaRPr lang="en-US" dirty="0"/>
          </a:p>
        </p:txBody>
      </p:sp>
    </p:spTree>
    <p:extLst>
      <p:ext uri="{BB962C8B-B14F-4D97-AF65-F5344CB8AC3E}">
        <p14:creationId xmlns:p14="http://schemas.microsoft.com/office/powerpoint/2010/main" val="2201741155"/>
      </p:ext>
    </p:extLst>
  </p:cSld>
  <p:clrMapOvr>
    <a:masterClrMapping/>
  </p:clrMapOvr>
  <p:timing>
    <p:tnLst>
      <p:par>
        <p:cTn id="1" dur="indefinite" restart="never" nodeType="tmRoot"/>
      </p:par>
    </p:tnLst>
  </p:timing>
</p:sld>
</file>

<file path=ppt/theme/theme1.xml><?xml version="1.0" encoding="utf-8"?>
<a:theme xmlns:a="http://schemas.openxmlformats.org/drawingml/2006/main" name="TS101881352">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76E7517-0EE9-49CF-990D-9186DC27E5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17741</TotalTime>
  <Words>4474</Words>
  <Application>Microsoft Office PowerPoint</Application>
  <PresentationFormat>On-screen Show (4:3)</PresentationFormat>
  <Paragraphs>562</Paragraphs>
  <Slides>39</Slides>
  <Notes>21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TS101881352</vt:lpstr>
      <vt:lpstr>Equation</vt:lpstr>
      <vt:lpstr>PowerPoint Presentation</vt:lpstr>
      <vt:lpstr>Outline</vt:lpstr>
      <vt:lpstr>Personalization in e-learning systems</vt:lpstr>
      <vt:lpstr>Outline</vt:lpstr>
      <vt:lpstr>Recommender systems</vt:lpstr>
      <vt:lpstr>Collaborative filtering</vt:lpstr>
      <vt:lpstr>Collaborative filtering</vt:lpstr>
      <vt:lpstr>Collaborative filtering </vt:lpstr>
      <vt:lpstr>Collaborative tagging </vt:lpstr>
      <vt:lpstr>Tag-Based Recommender Systems </vt:lpstr>
      <vt:lpstr>Tag-based Personalized Recommendation Technique</vt:lpstr>
      <vt:lpstr>Outline</vt:lpstr>
      <vt:lpstr>RSs in E-learning Environments</vt:lpstr>
      <vt:lpstr>PowerPoint Presentation</vt:lpstr>
      <vt:lpstr>Applying Tag-Based RSs to            E-learning Environments </vt:lpstr>
      <vt:lpstr>Applying Tag-Based RSs to            E-learning Environments</vt:lpstr>
      <vt:lpstr>Outline</vt:lpstr>
      <vt:lpstr>Protus system architecture </vt:lpstr>
      <vt:lpstr>Protus system architecture  </vt:lpstr>
      <vt:lpstr>Protus Interface</vt:lpstr>
      <vt:lpstr>PowerPoint Presentation</vt:lpstr>
      <vt:lpstr>Creating tag in Protus</vt:lpstr>
      <vt:lpstr>Tagging interface</vt:lpstr>
      <vt:lpstr>The recommendation component </vt:lpstr>
      <vt:lpstr>The recommendation component </vt:lpstr>
      <vt:lpstr>Index of Learning Styles </vt:lpstr>
      <vt:lpstr>Outline</vt:lpstr>
      <vt:lpstr>Experimental Research</vt:lpstr>
      <vt:lpstr>Learning Styles Questionnaire</vt:lpstr>
      <vt:lpstr>Statistical Properties of Learners’ Tagging History </vt:lpstr>
      <vt:lpstr>Experimental Protocol and Evaluation Metrics </vt:lpstr>
      <vt:lpstr>Comparison of Algorithms</vt:lpstr>
      <vt:lpstr>Educational research measures </vt:lpstr>
      <vt:lpstr>Educational research measures </vt:lpstr>
      <vt:lpstr>Efficiency comparison</vt:lpstr>
      <vt:lpstr>Subjective evaluation </vt:lpstr>
      <vt:lpstr>Outline</vt:lpstr>
      <vt:lpstr>Conclusions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Aleksandra</cp:lastModifiedBy>
  <cp:revision>249</cp:revision>
  <dcterms:created xsi:type="dcterms:W3CDTF">2013-03-09T19:26:24Z</dcterms:created>
  <dcterms:modified xsi:type="dcterms:W3CDTF">2014-08-25T06:42:02Z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TC018754869991</vt:lpwstr>
  </property>
</Properties>
</file>